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1"/>
  </p:sldMasterIdLst>
  <p:notesMasterIdLst>
    <p:notesMasterId r:id="rId13"/>
  </p:notesMasterIdLst>
  <p:handoutMasterIdLst>
    <p:handoutMasterId r:id="rId14"/>
  </p:handoutMasterIdLst>
  <p:sldIdLst>
    <p:sldId id="260" r:id="rId2"/>
    <p:sldId id="280" r:id="rId3"/>
    <p:sldId id="263" r:id="rId4"/>
    <p:sldId id="276" r:id="rId5"/>
    <p:sldId id="262" r:id="rId6"/>
    <p:sldId id="277" r:id="rId7"/>
    <p:sldId id="274" r:id="rId8"/>
    <p:sldId id="273" r:id="rId9"/>
    <p:sldId id="272" r:id="rId10"/>
    <p:sldId id="270" r:id="rId11"/>
    <p:sldId id="278" r:id="rId12"/>
  </p:sldIdLst>
  <p:sldSz cx="11879263" cy="6840538"/>
  <p:notesSz cx="6858000" cy="9144000"/>
  <p:defaultTextStyle>
    <a:defPPr>
      <a:defRPr lang="fr-FR"/>
    </a:defPPr>
    <a:lvl1pPr marL="0" algn="l" defTabSz="898489" rtl="0" eaLnBrk="1" latinLnBrk="0" hangingPunct="1">
      <a:defRPr sz="1769" kern="1200">
        <a:solidFill>
          <a:schemeClr val="tx1"/>
        </a:solidFill>
        <a:latin typeface="+mn-lt"/>
        <a:ea typeface="+mn-ea"/>
        <a:cs typeface="+mn-cs"/>
      </a:defRPr>
    </a:lvl1pPr>
    <a:lvl2pPr marL="449245" algn="l" defTabSz="898489" rtl="0" eaLnBrk="1" latinLnBrk="0" hangingPunct="1">
      <a:defRPr sz="1769" kern="1200">
        <a:solidFill>
          <a:schemeClr val="tx1"/>
        </a:solidFill>
        <a:latin typeface="+mn-lt"/>
        <a:ea typeface="+mn-ea"/>
        <a:cs typeface="+mn-cs"/>
      </a:defRPr>
    </a:lvl2pPr>
    <a:lvl3pPr marL="898489" algn="l" defTabSz="898489" rtl="0" eaLnBrk="1" latinLnBrk="0" hangingPunct="1">
      <a:defRPr sz="1769" kern="1200">
        <a:solidFill>
          <a:schemeClr val="tx1"/>
        </a:solidFill>
        <a:latin typeface="+mn-lt"/>
        <a:ea typeface="+mn-ea"/>
        <a:cs typeface="+mn-cs"/>
      </a:defRPr>
    </a:lvl3pPr>
    <a:lvl4pPr marL="1347734" algn="l" defTabSz="898489" rtl="0" eaLnBrk="1" latinLnBrk="0" hangingPunct="1">
      <a:defRPr sz="1769" kern="1200">
        <a:solidFill>
          <a:schemeClr val="tx1"/>
        </a:solidFill>
        <a:latin typeface="+mn-lt"/>
        <a:ea typeface="+mn-ea"/>
        <a:cs typeface="+mn-cs"/>
      </a:defRPr>
    </a:lvl4pPr>
    <a:lvl5pPr marL="1796979" algn="l" defTabSz="898489" rtl="0" eaLnBrk="1" latinLnBrk="0" hangingPunct="1">
      <a:defRPr sz="1769" kern="1200">
        <a:solidFill>
          <a:schemeClr val="tx1"/>
        </a:solidFill>
        <a:latin typeface="+mn-lt"/>
        <a:ea typeface="+mn-ea"/>
        <a:cs typeface="+mn-cs"/>
      </a:defRPr>
    </a:lvl5pPr>
    <a:lvl6pPr marL="2246224" algn="l" defTabSz="898489" rtl="0" eaLnBrk="1" latinLnBrk="0" hangingPunct="1">
      <a:defRPr sz="1769" kern="1200">
        <a:solidFill>
          <a:schemeClr val="tx1"/>
        </a:solidFill>
        <a:latin typeface="+mn-lt"/>
        <a:ea typeface="+mn-ea"/>
        <a:cs typeface="+mn-cs"/>
      </a:defRPr>
    </a:lvl6pPr>
    <a:lvl7pPr marL="2695468" algn="l" defTabSz="898489" rtl="0" eaLnBrk="1" latinLnBrk="0" hangingPunct="1">
      <a:defRPr sz="1769" kern="1200">
        <a:solidFill>
          <a:schemeClr val="tx1"/>
        </a:solidFill>
        <a:latin typeface="+mn-lt"/>
        <a:ea typeface="+mn-ea"/>
        <a:cs typeface="+mn-cs"/>
      </a:defRPr>
    </a:lvl7pPr>
    <a:lvl8pPr marL="3144713" algn="l" defTabSz="898489" rtl="0" eaLnBrk="1" latinLnBrk="0" hangingPunct="1">
      <a:defRPr sz="1769" kern="1200">
        <a:solidFill>
          <a:schemeClr val="tx1"/>
        </a:solidFill>
        <a:latin typeface="+mn-lt"/>
        <a:ea typeface="+mn-ea"/>
        <a:cs typeface="+mn-cs"/>
      </a:defRPr>
    </a:lvl8pPr>
    <a:lvl9pPr marL="3593958" algn="l" defTabSz="898489" rtl="0" eaLnBrk="1" latinLnBrk="0" hangingPunct="1">
      <a:defRPr sz="176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BC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86" autoAdjust="0"/>
    <p:restoredTop sz="91564" autoAdjust="0"/>
  </p:normalViewPr>
  <p:slideViewPr>
    <p:cSldViewPr snapToGrid="0" snapToObjects="1">
      <p:cViewPr varScale="1">
        <p:scale>
          <a:sx n="70" d="100"/>
          <a:sy n="70" d="100"/>
        </p:scale>
        <p:origin x="580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6" d="100"/>
          <a:sy n="56" d="100"/>
        </p:scale>
        <p:origin x="258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2C2892-4EA7-42EF-B01D-70C7395DE8B3}" type="datetimeFigureOut">
              <a:rPr lang="fr-FR" smtClean="0"/>
              <a:t>17/11/2022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6D159C-381C-463A-A888-C19E0C84CE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6555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8A1EA0-4ACB-9F4D-886D-9C9B4629C981}" type="datetimeFigureOut">
              <a:rPr lang="fr-FR" smtClean="0"/>
              <a:t>17/11/2022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49300" y="1143000"/>
            <a:ext cx="5359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8B2AB-4042-004D-8408-8F190C5FF6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5976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8B2AB-4042-004D-8408-8F190C5FF6F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0262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8B2AB-4042-004D-8408-8F190C5FF6FE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1498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8B2AB-4042-004D-8408-8F190C5FF6FE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7004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8B2AB-4042-004D-8408-8F190C5FF6FE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3624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8B2AB-4042-004D-8408-8F190C5FF6FE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6950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8B2AB-4042-004D-8408-8F190C5FF6FE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9309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8B2AB-4042-004D-8408-8F190C5FF6FE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2872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8B2AB-4042-004D-8408-8F190C5FF6FE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536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8B2AB-4042-004D-8408-8F190C5FF6F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7625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8B2AB-4042-004D-8408-8F190C5FF6FE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0724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8B2AB-4042-004D-8408-8F190C5FF6FE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7438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9147F35D-644D-C349-B27D-44B8EC15E6FE}"/>
              </a:ext>
            </a:extLst>
          </p:cNvPr>
          <p:cNvSpPr txBox="1"/>
          <p:nvPr userDrawn="1"/>
        </p:nvSpPr>
        <p:spPr>
          <a:xfrm>
            <a:off x="406397" y="3555758"/>
            <a:ext cx="11058655" cy="322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61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Groupe d’Etudes sur les Phénomènes Aérospatiaux Non identifiés</a:t>
            </a:r>
          </a:p>
        </p:txBody>
      </p:sp>
    </p:spTree>
    <p:extLst>
      <p:ext uri="{BB962C8B-B14F-4D97-AF65-F5344CB8AC3E}">
        <p14:creationId xmlns:p14="http://schemas.microsoft.com/office/powerpoint/2010/main" val="1787092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9147F35D-644D-C349-B27D-44B8EC15E6FE}"/>
              </a:ext>
            </a:extLst>
          </p:cNvPr>
          <p:cNvSpPr txBox="1"/>
          <p:nvPr userDrawn="1"/>
        </p:nvSpPr>
        <p:spPr>
          <a:xfrm>
            <a:off x="406397" y="3555758"/>
            <a:ext cx="11058655" cy="322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61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Groupe d’Etudes sur les Phénomènes Aérospatiaux Non identifiés</a:t>
            </a:r>
          </a:p>
        </p:txBody>
      </p:sp>
    </p:spTree>
    <p:extLst>
      <p:ext uri="{BB962C8B-B14F-4D97-AF65-F5344CB8AC3E}">
        <p14:creationId xmlns:p14="http://schemas.microsoft.com/office/powerpoint/2010/main" val="1057237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9147F35D-644D-C349-B27D-44B8EC15E6FE}"/>
              </a:ext>
            </a:extLst>
          </p:cNvPr>
          <p:cNvSpPr txBox="1"/>
          <p:nvPr userDrawn="1"/>
        </p:nvSpPr>
        <p:spPr>
          <a:xfrm>
            <a:off x="406397" y="3555758"/>
            <a:ext cx="11058655" cy="322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61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Groupe d’Etudes sur les Phénomènes Aérospatiaux Non identifiés</a:t>
            </a:r>
          </a:p>
        </p:txBody>
      </p:sp>
    </p:spTree>
    <p:extLst>
      <p:ext uri="{BB962C8B-B14F-4D97-AF65-F5344CB8AC3E}">
        <p14:creationId xmlns:p14="http://schemas.microsoft.com/office/powerpoint/2010/main" val="2020088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945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50" r:id="rId2"/>
    <p:sldLayoutId id="2147483651" r:id="rId3"/>
  </p:sldLayoutIdLst>
  <p:hf hdr="0" ftr="0" dt="0"/>
  <p:txStyles>
    <p:titleStyle>
      <a:lvl1pPr algn="l" defTabSz="890900" rtl="0" eaLnBrk="1" latinLnBrk="0" hangingPunct="1">
        <a:lnSpc>
          <a:spcPct val="90000"/>
        </a:lnSpc>
        <a:spcBef>
          <a:spcPct val="0"/>
        </a:spcBef>
        <a:buNone/>
        <a:defRPr sz="42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725" indent="-222725" algn="l" defTabSz="890900" rtl="0" eaLnBrk="1" latinLnBrk="0" hangingPunct="1">
        <a:lnSpc>
          <a:spcPct val="90000"/>
        </a:lnSpc>
        <a:spcBef>
          <a:spcPts val="974"/>
        </a:spcBef>
        <a:buFont typeface="Arial" panose="020B0604020202020204" pitchFamily="34" charset="0"/>
        <a:buChar char="•"/>
        <a:defRPr sz="2728" kern="1200">
          <a:solidFill>
            <a:schemeClr val="tx1"/>
          </a:solidFill>
          <a:latin typeface="+mn-lt"/>
          <a:ea typeface="+mn-ea"/>
          <a:cs typeface="+mn-cs"/>
        </a:defRPr>
      </a:lvl1pPr>
      <a:lvl2pPr marL="66817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2pPr>
      <a:lvl3pPr marL="111362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949" kern="1200">
          <a:solidFill>
            <a:schemeClr val="tx1"/>
          </a:solidFill>
          <a:latin typeface="+mn-lt"/>
          <a:ea typeface="+mn-ea"/>
          <a:cs typeface="+mn-cs"/>
        </a:defRPr>
      </a:lvl3pPr>
      <a:lvl4pPr marL="155907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4pPr>
      <a:lvl5pPr marL="200452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5pPr>
      <a:lvl6pPr marL="244997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89542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34087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78632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1pPr>
      <a:lvl2pPr marL="44545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2pPr>
      <a:lvl3pPr marL="89090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33635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4pPr>
      <a:lvl5pPr marL="178180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5pPr>
      <a:lvl6pPr marL="222725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67270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11815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56360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2.jp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19.PNG"/><Relationship Id="rId1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FFEC27A-66EE-E843-9AED-43D6A0D78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" y="3969"/>
            <a:ext cx="11874500" cy="68326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A29762F-4107-104C-BEB3-75D1CB5B7C1D}"/>
              </a:ext>
            </a:extLst>
          </p:cNvPr>
          <p:cNvSpPr txBox="1"/>
          <p:nvPr/>
        </p:nvSpPr>
        <p:spPr>
          <a:xfrm>
            <a:off x="54632" y="6438511"/>
            <a:ext cx="118768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</a:t>
            </a:r>
            <a:r>
              <a:rPr lang="fr-FR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ollecte et </a:t>
            </a:r>
            <a:r>
              <a:rPr lang="fr-FR" sz="15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</a:t>
            </a:r>
            <a:r>
              <a:rPr lang="fr-FR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nalyse des </a:t>
            </a:r>
            <a:r>
              <a:rPr lang="fr-FR" sz="15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</a:t>
            </a:r>
            <a:r>
              <a:rPr lang="fr-FR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nformations sur les </a:t>
            </a:r>
            <a:r>
              <a:rPr lang="fr-FR" sz="15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</a:t>
            </a:r>
            <a:r>
              <a:rPr lang="fr-FR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hénomènes </a:t>
            </a:r>
            <a:r>
              <a:rPr lang="fr-FR" sz="15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</a:t>
            </a:r>
            <a:r>
              <a:rPr lang="fr-FR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érospatiaux </a:t>
            </a:r>
            <a:r>
              <a:rPr lang="fr-FR" sz="15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</a:t>
            </a:r>
            <a:r>
              <a:rPr lang="fr-FR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identifiés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1FB4ED91-ED69-DB41-95F1-36F2938FD97A}"/>
              </a:ext>
            </a:extLst>
          </p:cNvPr>
          <p:cNvGrpSpPr/>
          <p:nvPr/>
        </p:nvGrpSpPr>
        <p:grpSpPr>
          <a:xfrm>
            <a:off x="7430119" y="4582655"/>
            <a:ext cx="4157133" cy="1081407"/>
            <a:chOff x="6924370" y="3823333"/>
            <a:chExt cx="4157133" cy="1081407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0E535968-EC24-DE46-A87D-A2EFB58B7967}"/>
                </a:ext>
              </a:extLst>
            </p:cNvPr>
            <p:cNvSpPr txBox="1"/>
            <p:nvPr/>
          </p:nvSpPr>
          <p:spPr>
            <a:xfrm>
              <a:off x="7423903" y="4170821"/>
              <a:ext cx="3657600" cy="733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r>
                <a:rPr lang="fr-FR" sz="2400" b="1" dirty="0">
                  <a:solidFill>
                    <a:schemeClr val="bg1"/>
                  </a:solidFill>
                  <a:latin typeface="Arial Narrow MT Std" panose="020B0506020202030204" pitchFamily="34" charset="0"/>
                </a:rPr>
                <a:t>13 </a:t>
              </a:r>
              <a:r>
                <a:rPr lang="fr-FR" sz="2400" b="1" dirty="0">
                  <a:solidFill>
                    <a:srgbClr val="FD562F"/>
                  </a:solidFill>
                  <a:latin typeface="Arial Narrow MT Std" panose="020B0506020202030204" pitchFamily="34" charset="0"/>
                </a:rPr>
                <a:t>&gt;</a:t>
              </a:r>
              <a:r>
                <a:rPr lang="fr-FR" sz="2400" b="1" dirty="0">
                  <a:solidFill>
                    <a:schemeClr val="bg1"/>
                  </a:solidFill>
                  <a:latin typeface="Arial Narrow MT Std" panose="020B0506020202030204" pitchFamily="34" charset="0"/>
                </a:rPr>
                <a:t> 14 octobre 2022</a:t>
              </a:r>
            </a:p>
            <a:p>
              <a:endParaRPr lang="fr-FR" b="1" dirty="0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7013106-9068-2B45-87D4-ED86C699A565}"/>
                </a:ext>
              </a:extLst>
            </p:cNvPr>
            <p:cNvSpPr txBox="1"/>
            <p:nvPr/>
          </p:nvSpPr>
          <p:spPr>
            <a:xfrm>
              <a:off x="6924370" y="3823333"/>
              <a:ext cx="3657600" cy="733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r>
                <a:rPr lang="fr-FR" sz="2400" b="1" dirty="0">
                  <a:solidFill>
                    <a:schemeClr val="bg1"/>
                  </a:solidFill>
                  <a:latin typeface="Arial Narrow MT Std" panose="020B0506020202030204" pitchFamily="34" charset="0"/>
                </a:rPr>
                <a:t>TOULOUSE,</a:t>
              </a:r>
            </a:p>
            <a:p>
              <a:endParaRPr lang="fr-FR" b="1" dirty="0"/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7B87B272-3B01-B34D-844A-5635B8CBD953}"/>
              </a:ext>
            </a:extLst>
          </p:cNvPr>
          <p:cNvSpPr txBox="1"/>
          <p:nvPr/>
        </p:nvSpPr>
        <p:spPr>
          <a:xfrm>
            <a:off x="134224" y="2375956"/>
            <a:ext cx="115432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98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Optima" panose="02000503060000020004" pitchFamily="2" charset="0"/>
                <a:ea typeface="+mn-ea"/>
                <a:cs typeface="Arial Narrow" panose="020B0604020202020204" pitchFamily="34" charset="0"/>
              </a:rPr>
              <a:t>GEIPAN  </a:t>
            </a:r>
          </a:p>
          <a:p>
            <a:pPr marL="0" marR="0" lvl="0" indent="0" algn="ctr" defTabSz="898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Optima" panose="02000503060000020004" pitchFamily="2" charset="0"/>
                <a:ea typeface="+mn-ea"/>
                <a:cs typeface="Arial Narrow" panose="020B0604020202020204" pitchFamily="34" charset="0"/>
              </a:rPr>
              <a:t>a real case step by step investigation</a:t>
            </a:r>
            <a:endParaRPr kumimoji="0" lang="fr-FR" sz="45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Optima" panose="02000503060000020004" pitchFamily="2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B87B272-3B01-B34D-844A-5635B8CBD953}"/>
              </a:ext>
            </a:extLst>
          </p:cNvPr>
          <p:cNvSpPr txBox="1"/>
          <p:nvPr/>
        </p:nvSpPr>
        <p:spPr>
          <a:xfrm>
            <a:off x="411060" y="4240508"/>
            <a:ext cx="3852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tima" panose="02000503060000020004" pitchFamily="2" charset="0"/>
                <a:cs typeface="Arial Narrow" panose="020B0604020202020204" pitchFamily="34" charset="0"/>
              </a:rPr>
              <a:t>Antoine COUSYN</a:t>
            </a:r>
            <a:r>
              <a:rPr lang="fr-FR" sz="28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tima" panose="02000503060000020004" pitchFamily="2" charset="0"/>
                <a:cs typeface="Arial Narrow" panose="020B0604020202020204" pitchFamily="34" charset="0"/>
              </a:rPr>
              <a:t/>
            </a:r>
            <a:br>
              <a:rPr lang="fr-FR" sz="28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tima" panose="02000503060000020004" pitchFamily="2" charset="0"/>
                <a:cs typeface="Arial Narrow" panose="020B0604020202020204" pitchFamily="34" charset="0"/>
              </a:rPr>
            </a:br>
            <a:r>
              <a:rPr lang="en-US" sz="28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tima" panose="02000503060000020004" pitchFamily="2" charset="0"/>
                <a:cs typeface="Arial Narrow" panose="020B0604020202020204" pitchFamily="34" charset="0"/>
              </a:rPr>
              <a:t>GEIPAN investigator </a:t>
            </a:r>
            <a:endParaRPr lang="fr-FR" sz="2800" b="1" i="1" dirty="0">
              <a:solidFill>
                <a:schemeClr val="accent4">
                  <a:lumMod val="40000"/>
                  <a:lumOff val="60000"/>
                </a:schemeClr>
              </a:solidFill>
              <a:latin typeface="Optima" panose="02000503060000020004" pitchFamily="2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26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355FD71-5B7D-3F4B-BE7D-DCFEDF7D3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" y="7938"/>
            <a:ext cx="11874500" cy="68326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2539526-F8F2-D5E7-3B02-8055D42FEA54}"/>
              </a:ext>
            </a:extLst>
          </p:cNvPr>
          <p:cNvSpPr txBox="1"/>
          <p:nvPr/>
        </p:nvSpPr>
        <p:spPr>
          <a:xfrm>
            <a:off x="425302" y="1693511"/>
            <a:ext cx="11025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  <a:cs typeface="Arial" panose="020B0604020202020204" pitchFamily="34" charset="0"/>
              </a:rPr>
              <a:t>An atypical environment:</a:t>
            </a:r>
          </a:p>
          <a:p>
            <a:pPr marL="734995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  <a:cs typeface="Arial" panose="020B0604020202020204" pitchFamily="34" charset="0"/>
              </a:rPr>
              <a:t>UAP’s sightings during bad weather aren’t common</a:t>
            </a:r>
          </a:p>
          <a:p>
            <a:pPr marL="734995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  <a:cs typeface="Arial" panose="020B0604020202020204" pitchFamily="34" charset="0"/>
              </a:rPr>
              <a:t>Lots of military facilities around the area sighting; the witness is himself a veteran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C278020-FE5F-F7B2-8D36-2CE94F9AB707}"/>
              </a:ext>
            </a:extLst>
          </p:cNvPr>
          <p:cNvSpPr txBox="1"/>
          <p:nvPr/>
        </p:nvSpPr>
        <p:spPr>
          <a:xfrm>
            <a:off x="830735" y="2685880"/>
            <a:ext cx="10217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CB6F30-9894-6D03-B53E-73DEA859D330}"/>
              </a:ext>
            </a:extLst>
          </p:cNvPr>
          <p:cNvSpPr txBox="1"/>
          <p:nvPr/>
        </p:nvSpPr>
        <p:spPr>
          <a:xfrm>
            <a:off x="0" y="1124125"/>
            <a:ext cx="1187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8" name="ZoneTexte 4">
            <a:extLst>
              <a:ext uri="{FF2B5EF4-FFF2-40B4-BE49-F238E27FC236}">
                <a16:creationId xmlns:a16="http://schemas.microsoft.com/office/drawing/2014/main" id="{72539526-F8F2-D5E7-3B02-8055D42FEA54}"/>
              </a:ext>
            </a:extLst>
          </p:cNvPr>
          <p:cNvSpPr txBox="1"/>
          <p:nvPr/>
        </p:nvSpPr>
        <p:spPr>
          <a:xfrm>
            <a:off x="424268" y="2629525"/>
            <a:ext cx="110259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800000000000000" pitchFamily="50" charset="0"/>
                <a:cs typeface="Arial" panose="020B0604020202020204" pitchFamily="34" charset="0"/>
              </a:rPr>
              <a:t>High consistency and strangeness:</a:t>
            </a:r>
          </a:p>
          <a:p>
            <a:pPr marL="734995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800000000000000" pitchFamily="50" charset="0"/>
                <a:cs typeface="Arial" panose="020B0604020202020204" pitchFamily="34" charset="0"/>
              </a:rPr>
              <a:t>Credible, collaborative and reliable witness,  no discrepancies between any  of the components of the testimony – However, no photo or video of the UAP</a:t>
            </a:r>
          </a:p>
          <a:p>
            <a:pPr marL="734995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800000000000000" pitchFamily="50" charset="0"/>
                <a:cs typeface="Arial" panose="020B0604020202020204" pitchFamily="34" charset="0"/>
              </a:rPr>
              <a:t>General appearance of the UAP barely resemble to the characteristics of known phenomenon</a:t>
            </a:r>
          </a:p>
          <a:p>
            <a:pPr marL="734995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800000000000000" pitchFamily="50" charset="0"/>
                <a:cs typeface="Arial" panose="020B0604020202020204" pitchFamily="34" charset="0"/>
              </a:rPr>
              <a:t>Very odd particularities : little red marbles inside the rectangles and the way the UAP disappears</a:t>
            </a:r>
          </a:p>
        </p:txBody>
      </p:sp>
      <p:sp>
        <p:nvSpPr>
          <p:cNvPr id="9" name="ZoneTexte 4">
            <a:extLst>
              <a:ext uri="{FF2B5EF4-FFF2-40B4-BE49-F238E27FC236}">
                <a16:creationId xmlns:a16="http://schemas.microsoft.com/office/drawing/2014/main" id="{72539526-F8F2-D5E7-3B02-8055D42FEA54}"/>
              </a:ext>
            </a:extLst>
          </p:cNvPr>
          <p:cNvSpPr txBox="1"/>
          <p:nvPr/>
        </p:nvSpPr>
        <p:spPr>
          <a:xfrm>
            <a:off x="436615" y="4340670"/>
            <a:ext cx="110259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800000000000000" pitchFamily="50" charset="0"/>
                <a:cs typeface="Arial" panose="020B0604020202020204" pitchFamily="34" charset="0"/>
              </a:rPr>
              <a:t>A full GEIPAN process:</a:t>
            </a:r>
          </a:p>
          <a:p>
            <a:pPr marL="734995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800000000000000" pitchFamily="50" charset="0"/>
                <a:cs typeface="Arial" panose="020B0604020202020204" pitchFamily="34" charset="0"/>
              </a:rPr>
              <a:t>Remote and on-site investigation</a:t>
            </a:r>
          </a:p>
          <a:p>
            <a:pPr marL="734995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800000000000000" pitchFamily="50" charset="0"/>
                <a:cs typeface="Arial" panose="020B0604020202020204" pitchFamily="34" charset="0"/>
              </a:rPr>
              <a:t>Expert committee analyzes and recommendations</a:t>
            </a:r>
          </a:p>
          <a:p>
            <a:pPr marL="734995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800000000000000" pitchFamily="50" charset="0"/>
                <a:cs typeface="Arial" panose="020B0604020202020204" pitchFamily="34" charset="0"/>
              </a:rPr>
              <a:t>Fruitful interaction with the French Air and Navy</a:t>
            </a:r>
          </a:p>
          <a:p>
            <a:pPr marL="734995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800000000000000" pitchFamily="50" charset="0"/>
                <a:cs typeface="Arial" panose="020B0604020202020204" pitchFamily="34" charset="0"/>
              </a:rPr>
              <a:t>GEIPAN evaluation and classification : to be finalized </a:t>
            </a:r>
          </a:p>
        </p:txBody>
      </p:sp>
      <p:sp>
        <p:nvSpPr>
          <p:cNvPr id="10" name="ZoneTexte 4">
            <a:extLst>
              <a:ext uri="{FF2B5EF4-FFF2-40B4-BE49-F238E27FC236}">
                <a16:creationId xmlns:a16="http://schemas.microsoft.com/office/drawing/2014/main" id="{72539526-F8F2-D5E7-3B02-8055D42FEA54}"/>
              </a:ext>
            </a:extLst>
          </p:cNvPr>
          <p:cNvSpPr txBox="1"/>
          <p:nvPr/>
        </p:nvSpPr>
        <p:spPr>
          <a:xfrm>
            <a:off x="555931" y="5625426"/>
            <a:ext cx="11025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“D1” (unexplained phenomenon) classification is proposed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205483" y="6236208"/>
            <a:ext cx="257095" cy="364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5825" y="6236208"/>
            <a:ext cx="1823599" cy="364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Antoine COUSYN</a:t>
            </a:r>
          </a:p>
        </p:txBody>
      </p:sp>
    </p:spTree>
    <p:extLst>
      <p:ext uri="{BB962C8B-B14F-4D97-AF65-F5344CB8AC3E}">
        <p14:creationId xmlns:p14="http://schemas.microsoft.com/office/powerpoint/2010/main" val="227019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355FD71-5B7D-3F4B-BE7D-DCFEDF7D3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" y="7938"/>
            <a:ext cx="11874500" cy="68326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C278020-FE5F-F7B2-8D36-2CE94F9AB707}"/>
              </a:ext>
            </a:extLst>
          </p:cNvPr>
          <p:cNvSpPr txBox="1"/>
          <p:nvPr/>
        </p:nvSpPr>
        <p:spPr>
          <a:xfrm>
            <a:off x="830735" y="2685880"/>
            <a:ext cx="10217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CB6F30-9894-6D03-B53E-73DEA859D330}"/>
              </a:ext>
            </a:extLst>
          </p:cNvPr>
          <p:cNvSpPr txBox="1"/>
          <p:nvPr/>
        </p:nvSpPr>
        <p:spPr>
          <a:xfrm>
            <a:off x="4763" y="2916406"/>
            <a:ext cx="118745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  <a:cs typeface="Arial" panose="020B0604020202020204" pitchFamily="34" charset="0"/>
              </a:rPr>
              <a:t>Thank you for your attention 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137393" y="6236208"/>
            <a:ext cx="448056" cy="364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10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825" y="6236208"/>
            <a:ext cx="1823599" cy="364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Antoine COUSYN</a:t>
            </a:r>
          </a:p>
        </p:txBody>
      </p:sp>
    </p:spTree>
    <p:extLst>
      <p:ext uri="{BB962C8B-B14F-4D97-AF65-F5344CB8AC3E}">
        <p14:creationId xmlns:p14="http://schemas.microsoft.com/office/powerpoint/2010/main" val="235440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355FD71-5B7D-3F4B-BE7D-DCFEDF7D3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7" y="128887"/>
            <a:ext cx="11874500" cy="68326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C278020-FE5F-F7B2-8D36-2CE94F9AB707}"/>
              </a:ext>
            </a:extLst>
          </p:cNvPr>
          <p:cNvSpPr txBox="1"/>
          <p:nvPr/>
        </p:nvSpPr>
        <p:spPr>
          <a:xfrm>
            <a:off x="7364113" y="4653181"/>
            <a:ext cx="3759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Montserrat" panose="00000800000000000000" pitchFamily="50" charset="0"/>
                <a:cs typeface="Arial" panose="020B0604020202020204" pitchFamily="34" charset="0"/>
              </a:rPr>
              <a:t>Hypotheses suggestions and </a:t>
            </a:r>
          </a:p>
          <a:p>
            <a:r>
              <a:rPr lang="en-US" sz="1800" dirty="0">
                <a:latin typeface="Montserrat" panose="00000800000000000000" pitchFamily="50" charset="0"/>
                <a:cs typeface="Arial" panose="020B0604020202020204" pitchFamily="34" charset="0"/>
              </a:rPr>
              <a:t>evaluations part 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205483" y="6236208"/>
            <a:ext cx="257095" cy="364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825" y="6236208"/>
            <a:ext cx="1823599" cy="63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solidFill>
                <a:schemeClr val="accent1"/>
              </a:solidFill>
            </a:endParaRPr>
          </a:p>
          <a:p>
            <a:r>
              <a:rPr lang="fr-FR" dirty="0">
                <a:solidFill>
                  <a:schemeClr val="accent1"/>
                </a:solidFill>
              </a:rPr>
              <a:t>Antoine COUSYN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73DFEA4-37DD-408B-17B3-69A729326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920" y="1855158"/>
            <a:ext cx="951252" cy="95125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BC6B6C8-F29E-AB88-C631-E49EAA523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920" y="2966847"/>
            <a:ext cx="951252" cy="95125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3956ACF-3D2F-2839-84FB-66E021908E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920" y="4133069"/>
            <a:ext cx="951252" cy="95125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2B6AFAF-3243-7C65-52F5-EE65B41032CB}"/>
              </a:ext>
            </a:extLst>
          </p:cNvPr>
          <p:cNvSpPr txBox="1"/>
          <p:nvPr/>
        </p:nvSpPr>
        <p:spPr>
          <a:xfrm>
            <a:off x="1946246" y="2114026"/>
            <a:ext cx="41412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Montserrat" panose="00000800000000000000" pitchFamily="50" charset="0"/>
              </a:rPr>
              <a:t>The witness : first contact</a:t>
            </a:r>
          </a:p>
          <a:p>
            <a:endParaRPr lang="en-US" sz="1800" dirty="0">
              <a:latin typeface="Montserrat" panose="00000800000000000000" pitchFamily="50" charset="0"/>
            </a:endParaRPr>
          </a:p>
          <a:p>
            <a:endParaRPr lang="en-US" sz="1800" dirty="0">
              <a:latin typeface="Montserrat" panose="00000800000000000000" pitchFamily="50" charset="0"/>
            </a:endParaRPr>
          </a:p>
          <a:p>
            <a:endParaRPr lang="en-US" sz="1800" dirty="0">
              <a:latin typeface="Montserrat" panose="00000800000000000000" pitchFamily="50" charset="0"/>
            </a:endParaRPr>
          </a:p>
          <a:p>
            <a:r>
              <a:rPr lang="en-US" sz="1800" dirty="0">
                <a:latin typeface="Montserrat" panose="00000800000000000000" pitchFamily="50" charset="0"/>
              </a:rPr>
              <a:t>The case</a:t>
            </a:r>
          </a:p>
          <a:p>
            <a:endParaRPr lang="en-US" sz="1800" dirty="0">
              <a:latin typeface="Montserrat" panose="00000800000000000000" pitchFamily="50" charset="0"/>
            </a:endParaRPr>
          </a:p>
          <a:p>
            <a:endParaRPr lang="en-US" sz="1800" dirty="0">
              <a:latin typeface="Montserrat" panose="00000800000000000000" pitchFamily="50" charset="0"/>
            </a:endParaRPr>
          </a:p>
          <a:p>
            <a:endParaRPr lang="en-US" sz="1800" dirty="0">
              <a:latin typeface="Montserrat" panose="00000800000000000000" pitchFamily="50" charset="0"/>
            </a:endParaRPr>
          </a:p>
          <a:p>
            <a:endParaRPr lang="en-US" sz="1800" dirty="0">
              <a:latin typeface="Montserrat" panose="00000800000000000000" pitchFamily="50" charset="0"/>
            </a:endParaRPr>
          </a:p>
          <a:p>
            <a:r>
              <a:rPr lang="en-US" sz="1800" dirty="0">
                <a:latin typeface="Montserrat" panose="00000800000000000000" pitchFamily="50" charset="0"/>
              </a:rPr>
              <a:t>The environment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D8031F5-9122-6B5B-4987-49DC5F5576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916" y="5231876"/>
            <a:ext cx="1165772" cy="116577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5BD7021-BC99-7769-71B2-6E89DC09DD11}"/>
              </a:ext>
            </a:extLst>
          </p:cNvPr>
          <p:cNvSpPr txBox="1"/>
          <p:nvPr/>
        </p:nvSpPr>
        <p:spPr>
          <a:xfrm>
            <a:off x="1931780" y="5679347"/>
            <a:ext cx="2933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Montserrat" panose="00000800000000000000" pitchFamily="50" charset="0"/>
              </a:rPr>
              <a:t>Remote</a:t>
            </a:r>
            <a:r>
              <a:rPr lang="en-US" dirty="0"/>
              <a:t> </a:t>
            </a:r>
            <a:r>
              <a:rPr lang="en-US" sz="1800" dirty="0">
                <a:latin typeface="Montserrat" panose="00000800000000000000" pitchFamily="50" charset="0"/>
              </a:rPr>
              <a:t>investigation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1998A34-5407-3B51-C0C1-D09D8AC998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7447" y="1855158"/>
            <a:ext cx="1219554" cy="95125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5D2B644-F465-9285-460F-783588793BA4}"/>
              </a:ext>
            </a:extLst>
          </p:cNvPr>
          <p:cNvSpPr txBox="1"/>
          <p:nvPr/>
        </p:nvSpPr>
        <p:spPr>
          <a:xfrm>
            <a:off x="7364113" y="2143982"/>
            <a:ext cx="3233721" cy="373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latin typeface="Montserrat" panose="00000800000000000000" pitchFamily="50" charset="0"/>
              </a:rPr>
              <a:t>On-site</a:t>
            </a:r>
            <a:r>
              <a:rPr lang="fr-FR" dirty="0"/>
              <a:t> </a:t>
            </a:r>
            <a:r>
              <a:rPr lang="fr-FR" sz="1800" dirty="0">
                <a:latin typeface="Montserrat" panose="00000800000000000000" pitchFamily="50" charset="0"/>
              </a:rPr>
              <a:t>investigation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ACD094D-97DA-E002-9949-B5E8159B58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2191" y="3177717"/>
            <a:ext cx="1224810" cy="95535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6C239E8-C499-75D3-21FF-3C26BF6ED5DF}"/>
              </a:ext>
            </a:extLst>
          </p:cNvPr>
          <p:cNvSpPr txBox="1"/>
          <p:nvPr/>
        </p:nvSpPr>
        <p:spPr>
          <a:xfrm>
            <a:off x="7488038" y="3653368"/>
            <a:ext cx="3233721" cy="373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C20BBAE-573C-BFB5-4883-E52B9AB04622}"/>
              </a:ext>
            </a:extLst>
          </p:cNvPr>
          <p:cNvSpPr txBox="1"/>
          <p:nvPr/>
        </p:nvSpPr>
        <p:spPr>
          <a:xfrm>
            <a:off x="7368383" y="3330202"/>
            <a:ext cx="3837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Montserrat" panose="00000800000000000000" pitchFamily="50" charset="0"/>
              </a:rPr>
              <a:t>Hypotheses suggestions and evaluations part 1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3CABDA7-2729-08EE-8ADC-1A58E2F827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1597" y="4500721"/>
            <a:ext cx="951253" cy="95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76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355FD71-5B7D-3F4B-BE7D-DCFEDF7D3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" y="3969"/>
            <a:ext cx="11874500" cy="68326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B712856-5ED9-63A6-FA1B-A358AF9F76B9}"/>
              </a:ext>
            </a:extLst>
          </p:cNvPr>
          <p:cNvSpPr txBox="1"/>
          <p:nvPr/>
        </p:nvSpPr>
        <p:spPr>
          <a:xfrm>
            <a:off x="0" y="1124125"/>
            <a:ext cx="1187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  <a:cs typeface="Arial" panose="020B0604020202020204" pitchFamily="34" charset="0"/>
              </a:rPr>
              <a:t>The witness : first contact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2539526-F8F2-D5E7-3B02-8055D42FEA54}"/>
              </a:ext>
            </a:extLst>
          </p:cNvPr>
          <p:cNvSpPr txBox="1"/>
          <p:nvPr/>
        </p:nvSpPr>
        <p:spPr>
          <a:xfrm>
            <a:off x="2382" y="1902430"/>
            <a:ext cx="5937249" cy="41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9FDD702-31AD-D9BA-C5FE-7798B4C19ED2}"/>
              </a:ext>
            </a:extLst>
          </p:cNvPr>
          <p:cNvSpPr txBox="1"/>
          <p:nvPr/>
        </p:nvSpPr>
        <p:spPr>
          <a:xfrm>
            <a:off x="5466680" y="2039963"/>
            <a:ext cx="59372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witness has two main means of reporting their sighting, either directly through our dedicated web site  and specific questionnaire 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F71A4AE-FF3D-A16A-A270-3F508F7D70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67" y="2917231"/>
            <a:ext cx="4523245" cy="293492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BE57B31-07D9-46FB-0AA5-1A3FC4B8AD4B}"/>
              </a:ext>
            </a:extLst>
          </p:cNvPr>
          <p:cNvSpPr txBox="1"/>
          <p:nvPr/>
        </p:nvSpPr>
        <p:spPr>
          <a:xfrm>
            <a:off x="5466681" y="3446328"/>
            <a:ext cx="59372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 through the National Gendarmerie, linked by a specific partnership with the GEIPAN, renewed in 2011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CC68A03-9D60-FF58-C94F-B7060CB845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19" y="1956193"/>
            <a:ext cx="5027959" cy="254142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726C02A-5849-1F78-D22D-CDCCC4759DC4}"/>
              </a:ext>
            </a:extLst>
          </p:cNvPr>
          <p:cNvSpPr txBox="1"/>
          <p:nvPr/>
        </p:nvSpPr>
        <p:spPr>
          <a:xfrm>
            <a:off x="5466681" y="4851225"/>
            <a:ext cx="59372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the exposed  case today, the witness downloaded the questionnaire from the GEIPAN website and sent it to us by post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Left Arrow 2"/>
          <p:cNvSpPr/>
          <p:nvPr/>
        </p:nvSpPr>
        <p:spPr>
          <a:xfrm rot="2104857">
            <a:off x="5059804" y="4859272"/>
            <a:ext cx="662105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11205483" y="6236208"/>
            <a:ext cx="257095" cy="364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5825" y="6236208"/>
            <a:ext cx="1823599" cy="364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Antoine COUSYN</a:t>
            </a:r>
          </a:p>
        </p:txBody>
      </p:sp>
    </p:spTree>
    <p:extLst>
      <p:ext uri="{BB962C8B-B14F-4D97-AF65-F5344CB8AC3E}">
        <p14:creationId xmlns:p14="http://schemas.microsoft.com/office/powerpoint/2010/main" val="145128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6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355FD71-5B7D-3F4B-BE7D-DCFEDF7D3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" y="3969"/>
            <a:ext cx="11874500" cy="68326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B712856-5ED9-63A6-FA1B-A358AF9F76B9}"/>
              </a:ext>
            </a:extLst>
          </p:cNvPr>
          <p:cNvSpPr txBox="1"/>
          <p:nvPr/>
        </p:nvSpPr>
        <p:spPr>
          <a:xfrm>
            <a:off x="0" y="1124125"/>
            <a:ext cx="1187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  <a:cs typeface="Arial" panose="020B0604020202020204" pitchFamily="34" charset="0"/>
              </a:rPr>
              <a:t>The “Crozon” case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2539526-F8F2-D5E7-3B02-8055D42FEA54}"/>
              </a:ext>
            </a:extLst>
          </p:cNvPr>
          <p:cNvSpPr txBox="1"/>
          <p:nvPr/>
        </p:nvSpPr>
        <p:spPr>
          <a:xfrm>
            <a:off x="2382" y="1902430"/>
            <a:ext cx="5937249" cy="41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9FDD702-31AD-D9BA-C5FE-7798B4C19ED2}"/>
              </a:ext>
            </a:extLst>
          </p:cNvPr>
          <p:cNvSpPr txBox="1"/>
          <p:nvPr/>
        </p:nvSpPr>
        <p:spPr>
          <a:xfrm>
            <a:off x="5754370" y="1795036"/>
            <a:ext cx="5937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sighting occurred in Brittany province, west France, mid-January 2020, at 07:50AM 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BE57B31-07D9-46FB-0AA5-1A3FC4B8AD4B}"/>
              </a:ext>
            </a:extLst>
          </p:cNvPr>
          <p:cNvSpPr txBox="1"/>
          <p:nvPr/>
        </p:nvSpPr>
        <p:spPr>
          <a:xfrm>
            <a:off x="5751988" y="2358158"/>
            <a:ext cx="5937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witness is an army veteran who changed career to public transport. His mission is to collect children from secluded hamlets to bring them to school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726C02A-5849-1F78-D22D-CDCCC4759DC4}"/>
              </a:ext>
            </a:extLst>
          </p:cNvPr>
          <p:cNvSpPr txBox="1"/>
          <p:nvPr/>
        </p:nvSpPr>
        <p:spPr>
          <a:xfrm>
            <a:off x="5751987" y="4001723"/>
            <a:ext cx="59372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witness slowed down while continuing to look at the UAP. A third similar rectangle appeared to the left of the others. The UAP’s moved alongside the road, maintaining the same configuration until it stopped in front of the witness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A27474B-8B92-6468-0864-EB59FB788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659" y="1902430"/>
            <a:ext cx="4370693" cy="4140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C8AE93A-536C-FAB1-6220-B373B600A035}"/>
              </a:ext>
            </a:extLst>
          </p:cNvPr>
          <p:cNvSpPr txBox="1"/>
          <p:nvPr/>
        </p:nvSpPr>
        <p:spPr>
          <a:xfrm>
            <a:off x="5754370" y="3170726"/>
            <a:ext cx="5937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While driving under bad weather conditions, he observed two red rectangles on the sky, partially hidden behind trees on the left of the road, approx. at 30° elevation and 140° azimuth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61F1D11-F593-8C01-FD71-FD2E005721C7}"/>
              </a:ext>
            </a:extLst>
          </p:cNvPr>
          <p:cNvSpPr txBox="1"/>
          <p:nvPr/>
        </p:nvSpPr>
        <p:spPr>
          <a:xfrm>
            <a:off x="5751986" y="5083099"/>
            <a:ext cx="59372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witness also stopped and looked at the UAP for approx. 30s after which it began to slowly move away towards the horizon, adopting a strange behavior: rebounding like a flat stone on the surface of water until it finally disappeared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0C4AE77-C80C-EA07-E514-D011C56259E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5276" y="1902430"/>
            <a:ext cx="5191458" cy="414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EBECE6A-A205-8D29-ABA3-5EC03DC5E55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3209" y="1908222"/>
            <a:ext cx="5183525" cy="41342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205483" y="6236208"/>
            <a:ext cx="257095" cy="364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5825" y="6236208"/>
            <a:ext cx="1823599" cy="364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Antoine COUSYN</a:t>
            </a:r>
          </a:p>
        </p:txBody>
      </p:sp>
    </p:spTree>
    <p:extLst>
      <p:ext uri="{BB962C8B-B14F-4D97-AF65-F5344CB8AC3E}">
        <p14:creationId xmlns:p14="http://schemas.microsoft.com/office/powerpoint/2010/main" val="239076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6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355FD71-5B7D-3F4B-BE7D-DCFEDF7D3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" y="3969"/>
            <a:ext cx="11874500" cy="68326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37B0630-CAB3-47E6-9CF7-DD9256EDC0C4}"/>
              </a:ext>
            </a:extLst>
          </p:cNvPr>
          <p:cNvSpPr txBox="1"/>
          <p:nvPr/>
        </p:nvSpPr>
        <p:spPr>
          <a:xfrm>
            <a:off x="2382" y="1902430"/>
            <a:ext cx="5937249" cy="41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2C55585-FDB2-2AE6-5A83-1AEFDA22ACE4}"/>
              </a:ext>
            </a:extLst>
          </p:cNvPr>
          <p:cNvSpPr txBox="1"/>
          <p:nvPr/>
        </p:nvSpPr>
        <p:spPr>
          <a:xfrm>
            <a:off x="0" y="1124125"/>
            <a:ext cx="1187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  <a:cs typeface="Arial" panose="020B0604020202020204" pitchFamily="34" charset="0"/>
              </a:rPr>
              <a:t>The preponderant role of the environment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95CE75A-66F7-9C10-8337-58B3E8A9D00A}"/>
              </a:ext>
            </a:extLst>
          </p:cNvPr>
          <p:cNvSpPr txBox="1"/>
          <p:nvPr/>
        </p:nvSpPr>
        <p:spPr>
          <a:xfrm>
            <a:off x="5937250" y="1869704"/>
            <a:ext cx="59372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first step of the investigation is to acquire an accurate understanding of  the environment at the time of the sighting and then master of the configuration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6A45742-7284-6660-C656-34CA421E70F8}"/>
              </a:ext>
            </a:extLst>
          </p:cNvPr>
          <p:cNvSpPr txBox="1"/>
          <p:nvPr/>
        </p:nvSpPr>
        <p:spPr>
          <a:xfrm>
            <a:off x="5937247" y="2734498"/>
            <a:ext cx="5937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Geographical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using Google Earth (used for the present case), French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Géoportail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... Mainly we place here witness(’s) position(s) and UAP’s line(s) of sight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E6F7F5EA-344F-10EF-B9C5-1692E3E88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87" y="1902430"/>
            <a:ext cx="4165837" cy="3945957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86F455ED-A4BA-FC9B-6106-6356032BD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087" y="1902430"/>
            <a:ext cx="4165837" cy="3945957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1B0BDAF5-413F-2F3A-8FE1-CE9EF54108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087" y="1902429"/>
            <a:ext cx="4165837" cy="3945957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6BA02CB4-FBF4-AD22-948D-56E8006065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87" y="1907423"/>
            <a:ext cx="4165837" cy="3935969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04CE8B8C-676C-156B-D60D-8D54A84E1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20" y="2120037"/>
            <a:ext cx="4225570" cy="3510739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C771544F-06E9-0470-9274-A40A0275B164}"/>
              </a:ext>
            </a:extLst>
          </p:cNvPr>
          <p:cNvSpPr txBox="1"/>
          <p:nvPr/>
        </p:nvSpPr>
        <p:spPr>
          <a:xfrm>
            <a:off x="5937246" y="3624077"/>
            <a:ext cx="5937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Meteorological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using either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Météo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France data (with which the GEIPAN has an operating covenant) or GEIPAN’s base environment tool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393F1ADB-842B-91A7-94A8-83F5823DAE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1330" y="2591629"/>
            <a:ext cx="3819350" cy="2684254"/>
          </a:xfrm>
          <a:prstGeom prst="rect">
            <a:avLst/>
          </a:prstGeom>
        </p:spPr>
      </p:pic>
      <p:sp>
        <p:nvSpPr>
          <p:cNvPr id="47" name="ZoneTexte 46">
            <a:extLst>
              <a:ext uri="{FF2B5EF4-FFF2-40B4-BE49-F238E27FC236}">
                <a16:creationId xmlns:a16="http://schemas.microsoft.com/office/drawing/2014/main" id="{7EBC26AA-6B7C-CAD0-B703-08A445599979}"/>
              </a:ext>
            </a:extLst>
          </p:cNvPr>
          <p:cNvSpPr txBox="1"/>
          <p:nvPr/>
        </p:nvSpPr>
        <p:spPr>
          <a:xfrm>
            <a:off x="5937251" y="4516433"/>
            <a:ext cx="59372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Others situations can be exposed, depending of the context, such as 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astronomical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(using Stellarium or GEIPAN’s base), 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astronautical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 CNES’ COO* and 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aeronautical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(mainly with radar’s data from CNOA**)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95ADEE45-0B3C-A3FF-032D-4B900A0C6FA9}"/>
              </a:ext>
            </a:extLst>
          </p:cNvPr>
          <p:cNvSpPr txBox="1"/>
          <p:nvPr/>
        </p:nvSpPr>
        <p:spPr>
          <a:xfrm>
            <a:off x="5937245" y="5649008"/>
            <a:ext cx="59372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COO : Operational Orbit determination Centre - ** CNOA : National Air Operations Centre</a:t>
            </a:r>
            <a:endParaRPr lang="fr-FR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CF94292A-0D49-49A0-8894-4835E45998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12" y="2573649"/>
            <a:ext cx="5512146" cy="2592750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60654570-417E-AB90-9D40-0034A6B8FB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372" y="2329330"/>
            <a:ext cx="5488826" cy="3208852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29DD5182-F99C-E8D4-347B-FE7543ECB1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4914" y="1916486"/>
            <a:ext cx="3907742" cy="3931901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1D741B33-3323-5A56-F616-BFABD62D94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3373" y="2171220"/>
            <a:ext cx="5419700" cy="342243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205483" y="6236208"/>
            <a:ext cx="257095" cy="364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5825" y="6236208"/>
            <a:ext cx="1823599" cy="364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Antoine COUSYN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235D391-4643-2222-44A7-09F55FF7A3F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454477" y="2018249"/>
            <a:ext cx="5448615" cy="363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4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3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4" grpId="0"/>
      <p:bldP spid="47" grpId="0"/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355FD71-5B7D-3F4B-BE7D-DCFEDF7D3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" y="3969"/>
            <a:ext cx="11874500" cy="68326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234D433-8347-5534-9159-EE46A48C2A0B}"/>
              </a:ext>
            </a:extLst>
          </p:cNvPr>
          <p:cNvSpPr txBox="1"/>
          <p:nvPr/>
        </p:nvSpPr>
        <p:spPr>
          <a:xfrm>
            <a:off x="0" y="992633"/>
            <a:ext cx="11874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  <a:cs typeface="Arial" panose="020B0604020202020204" pitchFamily="34" charset="0"/>
              </a:rPr>
              <a:t>Remote investigation : a first search for clues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0214" y="2109932"/>
            <a:ext cx="10934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  <a:cs typeface="Arial" panose="020B0604020202020204" pitchFamily="34" charset="0"/>
              </a:rPr>
              <a:t>Every single detail extracted from the remote investigation has its importance in the hypotheses evaluation process (identification and analysis)</a:t>
            </a:r>
          </a:p>
        </p:txBody>
      </p:sp>
      <p:sp>
        <p:nvSpPr>
          <p:cNvPr id="4" name="Right Arrow 3"/>
          <p:cNvSpPr/>
          <p:nvPr/>
        </p:nvSpPr>
        <p:spPr>
          <a:xfrm rot="7955434">
            <a:off x="2420646" y="4062776"/>
            <a:ext cx="730759" cy="484632"/>
          </a:xfrm>
          <a:prstGeom prst="rightArrow">
            <a:avLst/>
          </a:prstGeom>
          <a:solidFill>
            <a:srgbClr val="B0BCDE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ounded Rectangle 4"/>
          <p:cNvSpPr/>
          <p:nvPr/>
        </p:nvSpPr>
        <p:spPr>
          <a:xfrm>
            <a:off x="3047253" y="3078776"/>
            <a:ext cx="1760400" cy="981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Environment:</a:t>
            </a:r>
          </a:p>
          <a:p>
            <a:pPr lvl="0"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geographical</a:t>
            </a:r>
          </a:p>
          <a:p>
            <a:pPr lvl="0"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meteorological…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099663" y="3087176"/>
            <a:ext cx="1760400" cy="981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Testimony:</a:t>
            </a:r>
          </a:p>
          <a:p>
            <a:pPr lvl="0"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UAP’s description,</a:t>
            </a:r>
          </a:p>
          <a:p>
            <a:pPr lvl="0"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sketches</a:t>
            </a:r>
          </a:p>
          <a:p>
            <a:pPr lvl="0" algn="ctr"/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 rot="2885533">
            <a:off x="8803849" y="4061985"/>
            <a:ext cx="730759" cy="484632"/>
          </a:xfrm>
          <a:prstGeom prst="rightArrow">
            <a:avLst/>
          </a:prstGeom>
          <a:solidFill>
            <a:srgbClr val="B0BCDE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ounded Rectangle 10"/>
          <p:cNvSpPr/>
          <p:nvPr/>
        </p:nvSpPr>
        <p:spPr>
          <a:xfrm>
            <a:off x="7214883" y="4644189"/>
            <a:ext cx="3766678" cy="1398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→ UAP’s appearance: three red rectangles with sharp edges</a:t>
            </a:r>
          </a:p>
          <a:p>
            <a:pPr lvl="0" algn="ctr"/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→ UAP’s behavior: moves toward the same direction as the witness</a:t>
            </a:r>
          </a:p>
          <a:p>
            <a:pPr algn="ctr"/>
            <a:endParaRPr lang="fr-FR" dirty="0"/>
          </a:p>
        </p:txBody>
      </p:sp>
      <p:sp>
        <p:nvSpPr>
          <p:cNvPr id="13" name="Rounded Rectangle 12"/>
          <p:cNvSpPr/>
          <p:nvPr/>
        </p:nvSpPr>
        <p:spPr>
          <a:xfrm>
            <a:off x="954830" y="4644189"/>
            <a:ext cx="3766678" cy="1398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→ A pervasive military environment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0222" y="5156791"/>
            <a:ext cx="3356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→ Bad weather: low clouds, heavy rain and gusts wind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345875" y="4835915"/>
            <a:ext cx="1287728" cy="1014787"/>
            <a:chOff x="4698398" y="1798156"/>
            <a:chExt cx="1287728" cy="1014787"/>
          </a:xfrm>
        </p:grpSpPr>
        <p:sp>
          <p:nvSpPr>
            <p:cNvPr id="17" name="Oval 16"/>
            <p:cNvSpPr/>
            <p:nvPr/>
          </p:nvSpPr>
          <p:spPr>
            <a:xfrm>
              <a:off x="4698398" y="1798156"/>
              <a:ext cx="1287728" cy="1014787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Oval 4"/>
            <p:cNvSpPr txBox="1"/>
            <p:nvPr/>
          </p:nvSpPr>
          <p:spPr>
            <a:xfrm>
              <a:off x="4886981" y="1946768"/>
              <a:ext cx="910562" cy="7175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b="1" i="1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Clues</a:t>
              </a:r>
            </a:p>
          </p:txBody>
        </p:sp>
      </p:grpSp>
      <p:sp>
        <p:nvSpPr>
          <p:cNvPr id="14" name="Right Arrow 13"/>
          <p:cNvSpPr/>
          <p:nvPr/>
        </p:nvSpPr>
        <p:spPr>
          <a:xfrm rot="10800000">
            <a:off x="6676690" y="5100992"/>
            <a:ext cx="495106" cy="484632"/>
          </a:xfrm>
          <a:prstGeom prst="rightArrow">
            <a:avLst/>
          </a:prstGeom>
          <a:solidFill>
            <a:srgbClr val="B0BC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ight Arrow 18"/>
          <p:cNvSpPr/>
          <p:nvPr/>
        </p:nvSpPr>
        <p:spPr>
          <a:xfrm>
            <a:off x="4764595" y="5093890"/>
            <a:ext cx="538193" cy="484632"/>
          </a:xfrm>
          <a:prstGeom prst="rightArrow">
            <a:avLst/>
          </a:prstGeom>
          <a:solidFill>
            <a:srgbClr val="B0BC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2" y="2900972"/>
            <a:ext cx="3263699" cy="3142044"/>
          </a:xfrm>
          <a:prstGeom prst="rect">
            <a:avLst/>
          </a:prstGeom>
        </p:spPr>
      </p:pic>
      <p:sp>
        <p:nvSpPr>
          <p:cNvPr id="21" name="Right Arrow 20"/>
          <p:cNvSpPr/>
          <p:nvPr/>
        </p:nvSpPr>
        <p:spPr>
          <a:xfrm rot="21090644">
            <a:off x="4807683" y="4464744"/>
            <a:ext cx="2593865" cy="484632"/>
          </a:xfrm>
          <a:prstGeom prst="rightArrow">
            <a:avLst/>
          </a:prstGeom>
          <a:solidFill>
            <a:srgbClr val="B0BC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TextBox 21"/>
          <p:cNvSpPr txBox="1"/>
          <p:nvPr/>
        </p:nvSpPr>
        <p:spPr>
          <a:xfrm>
            <a:off x="11205483" y="6236208"/>
            <a:ext cx="257095" cy="364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5825" y="6236208"/>
            <a:ext cx="1823599" cy="364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Antoine COUSYN</a:t>
            </a:r>
          </a:p>
        </p:txBody>
      </p:sp>
    </p:spTree>
    <p:extLst>
      <p:ext uri="{BB962C8B-B14F-4D97-AF65-F5344CB8AC3E}">
        <p14:creationId xmlns:p14="http://schemas.microsoft.com/office/powerpoint/2010/main" val="282964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 animBg="1"/>
      <p:bldP spid="11" grpId="0" animBg="1"/>
      <p:bldP spid="13" grpId="0" animBg="1"/>
      <p:bldP spid="12" grpId="1"/>
      <p:bldP spid="14" grpId="0" animBg="1"/>
      <p:bldP spid="19" grpId="0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355FD71-5B7D-3F4B-BE7D-DCFEDF7D3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" y="3969"/>
            <a:ext cx="11874500" cy="68326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2539526-F8F2-D5E7-3B02-8055D42FEA54}"/>
              </a:ext>
            </a:extLst>
          </p:cNvPr>
          <p:cNvSpPr txBox="1"/>
          <p:nvPr/>
        </p:nvSpPr>
        <p:spPr>
          <a:xfrm>
            <a:off x="880844" y="1770456"/>
            <a:ext cx="10217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BCDAF80-272B-C196-99A4-901AE3D1B3A1}"/>
              </a:ext>
            </a:extLst>
          </p:cNvPr>
          <p:cNvSpPr txBox="1"/>
          <p:nvPr/>
        </p:nvSpPr>
        <p:spPr>
          <a:xfrm>
            <a:off x="0" y="933746"/>
            <a:ext cx="11874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  <a:cs typeface="Arial" panose="020B0604020202020204" pitchFamily="34" charset="0"/>
              </a:rPr>
              <a:t>On-site investigation : a second search for clues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4830" y="2021401"/>
            <a:ext cx="10026731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  <a:cs typeface="Arial" panose="020B0604020202020204" pitchFamily="34" charset="0"/>
              </a:rPr>
              <a:t>Here as well, every single detail extracted from the field investigation also has its importance in the hypotheses evaluation process 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  <a:cs typeface="Arial" panose="020B0604020202020204" pitchFamily="34" charset="0"/>
              </a:rPr>
              <a:t>(identification of new hypotheses and analysis/consolidation)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059367" y="3087176"/>
            <a:ext cx="1760400" cy="981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Witness’ cognitive interview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103033" y="3087176"/>
            <a:ext cx="1760400" cy="981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Measures:</a:t>
            </a:r>
          </a:p>
          <a:p>
            <a:pPr lvl="0"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UAP’s angular size, elevation, azimuth…</a:t>
            </a:r>
          </a:p>
          <a:p>
            <a:pPr lvl="0" algn="ctr"/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8661" y="4644189"/>
            <a:ext cx="4502847" cy="1398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→ Very collaborative witness</a:t>
            </a:r>
          </a:p>
          <a:p>
            <a:pPr lvl="0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→ Neither preconceptions nor beliefs detected</a:t>
            </a:r>
          </a:p>
          <a:p>
            <a:pPr lvl="0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→ No inconsistencies between the interview and the testimony  </a:t>
            </a:r>
          </a:p>
          <a:p>
            <a:pPr lvl="0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→ New data has emerged</a:t>
            </a:r>
          </a:p>
          <a:p>
            <a:pPr lvl="0" algn="ctr"/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ight Arrow 16"/>
          <p:cNvSpPr/>
          <p:nvPr/>
        </p:nvSpPr>
        <p:spPr>
          <a:xfrm rot="7955434">
            <a:off x="2420646" y="4062776"/>
            <a:ext cx="730759" cy="484632"/>
          </a:xfrm>
          <a:prstGeom prst="rightArrow">
            <a:avLst/>
          </a:prstGeom>
          <a:solidFill>
            <a:srgbClr val="B0BCDE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ight Arrow 17"/>
          <p:cNvSpPr/>
          <p:nvPr/>
        </p:nvSpPr>
        <p:spPr>
          <a:xfrm rot="2885533">
            <a:off x="8803849" y="4061985"/>
            <a:ext cx="730759" cy="484632"/>
          </a:xfrm>
          <a:prstGeom prst="rightArrow">
            <a:avLst/>
          </a:prstGeom>
          <a:solidFill>
            <a:srgbClr val="B0BCDE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ight Arrow 18"/>
          <p:cNvSpPr/>
          <p:nvPr/>
        </p:nvSpPr>
        <p:spPr>
          <a:xfrm>
            <a:off x="4764595" y="5093890"/>
            <a:ext cx="538193" cy="484632"/>
          </a:xfrm>
          <a:prstGeom prst="rightArrow">
            <a:avLst/>
          </a:prstGeom>
          <a:solidFill>
            <a:srgbClr val="B0BC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ight Arrow 19"/>
          <p:cNvSpPr/>
          <p:nvPr/>
        </p:nvSpPr>
        <p:spPr>
          <a:xfrm rot="10800000">
            <a:off x="6676690" y="5100992"/>
            <a:ext cx="495106" cy="484632"/>
          </a:xfrm>
          <a:prstGeom prst="rightArrow">
            <a:avLst/>
          </a:prstGeom>
          <a:solidFill>
            <a:srgbClr val="B0BC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ounded Rectangle 20"/>
          <p:cNvSpPr/>
          <p:nvPr/>
        </p:nvSpPr>
        <p:spPr>
          <a:xfrm>
            <a:off x="7214882" y="4644189"/>
            <a:ext cx="4445719" cy="1398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→ A huge angular size: 30° as its closest position</a:t>
            </a:r>
            <a:endParaRPr lang="fr-F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→ No inconsistencies between all the collected data in the ground measurements and the testimony</a:t>
            </a:r>
            <a:endParaRPr lang="fr-F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dirty="0"/>
          </a:p>
        </p:txBody>
      </p:sp>
      <p:grpSp>
        <p:nvGrpSpPr>
          <p:cNvPr id="22" name="Group 21"/>
          <p:cNvGrpSpPr/>
          <p:nvPr/>
        </p:nvGrpSpPr>
        <p:grpSpPr>
          <a:xfrm>
            <a:off x="5345875" y="4835915"/>
            <a:ext cx="1287728" cy="1014787"/>
            <a:chOff x="4698398" y="1798156"/>
            <a:chExt cx="1287728" cy="1014787"/>
          </a:xfrm>
        </p:grpSpPr>
        <p:sp>
          <p:nvSpPr>
            <p:cNvPr id="23" name="Oval 22"/>
            <p:cNvSpPr/>
            <p:nvPr/>
          </p:nvSpPr>
          <p:spPr>
            <a:xfrm>
              <a:off x="4698398" y="1798156"/>
              <a:ext cx="1287728" cy="1014787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Oval 4"/>
            <p:cNvSpPr txBox="1"/>
            <p:nvPr/>
          </p:nvSpPr>
          <p:spPr>
            <a:xfrm>
              <a:off x="4886981" y="1946768"/>
              <a:ext cx="910562" cy="7175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b="1" i="1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Clues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1205483" y="6236208"/>
            <a:ext cx="257095" cy="364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5825" y="6236208"/>
            <a:ext cx="1823599" cy="364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Antoine COUSYN</a:t>
            </a:r>
          </a:p>
        </p:txBody>
      </p:sp>
    </p:spTree>
    <p:extLst>
      <p:ext uri="{BB962C8B-B14F-4D97-AF65-F5344CB8AC3E}">
        <p14:creationId xmlns:p14="http://schemas.microsoft.com/office/powerpoint/2010/main" val="337313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355FD71-5B7D-3F4B-BE7D-DCFEDF7D3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" y="3969"/>
            <a:ext cx="11874500" cy="68326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03B34D0-55B3-814D-2FD6-D7B0FCD27C49}"/>
              </a:ext>
            </a:extLst>
          </p:cNvPr>
          <p:cNvSpPr txBox="1"/>
          <p:nvPr/>
        </p:nvSpPr>
        <p:spPr>
          <a:xfrm>
            <a:off x="4763" y="953953"/>
            <a:ext cx="1187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  <a:cs typeface="Arial" panose="020B0604020202020204" pitchFamily="34" charset="0"/>
              </a:rPr>
              <a:t>Hypotheses identification and evaluations part 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82488" y="2052142"/>
            <a:ext cx="4322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  <a:cs typeface="Arial" panose="020B0604020202020204" pitchFamily="34" charset="0"/>
              </a:rPr>
              <a:t>The collected clues help to:</a:t>
            </a:r>
          </a:p>
        </p:txBody>
      </p:sp>
      <p:sp>
        <p:nvSpPr>
          <p:cNvPr id="4" name="Right Arrow 3"/>
          <p:cNvSpPr/>
          <p:nvPr/>
        </p:nvSpPr>
        <p:spPr>
          <a:xfrm>
            <a:off x="3545338" y="2706551"/>
            <a:ext cx="2309473" cy="3467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ight Arrow 4"/>
          <p:cNvSpPr/>
          <p:nvPr/>
        </p:nvSpPr>
        <p:spPr>
          <a:xfrm>
            <a:off x="3545338" y="3241853"/>
            <a:ext cx="2309473" cy="3568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extBox 6"/>
          <p:cNvSpPr txBox="1"/>
          <p:nvPr/>
        </p:nvSpPr>
        <p:spPr>
          <a:xfrm>
            <a:off x="6019342" y="3203237"/>
            <a:ext cx="5459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Investigator’s first evaluation lead to no hypotheses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4292" y="3714038"/>
            <a:ext cx="10999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Then, more than two years after the sighting, the GEIPAN decided to discuss the case at the expert commission where some hypotheses are suggested, leading to further investigations: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08462" y="2692436"/>
            <a:ext cx="4275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 strangeness and good consistency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4291" y="3240343"/>
            <a:ext cx="270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Elaborate hypotheses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4292" y="4407408"/>
            <a:ext cx="54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Internal car light reflections on the windshield</a:t>
            </a:r>
            <a:endParaRPr lang="fr-FR" dirty="0"/>
          </a:p>
        </p:txBody>
      </p:sp>
      <p:sp>
        <p:nvSpPr>
          <p:cNvPr id="12" name="TextBox 11"/>
          <p:cNvSpPr txBox="1"/>
          <p:nvPr/>
        </p:nvSpPr>
        <p:spPr>
          <a:xfrm>
            <a:off x="644291" y="5038456"/>
            <a:ext cx="5436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Lasers or spotlights reflections on the low clouds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5188" y="5536810"/>
            <a:ext cx="5179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Aeronautical object: plane, drone or helicopter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Semaphore/lighthouse lightings</a:t>
            </a:r>
            <a:endParaRPr lang="fr-FR" sz="1800" dirty="0"/>
          </a:p>
        </p:txBody>
      </p:sp>
      <p:sp>
        <p:nvSpPr>
          <p:cNvPr id="14" name="Right Arrow 13"/>
          <p:cNvSpPr/>
          <p:nvPr/>
        </p:nvSpPr>
        <p:spPr>
          <a:xfrm>
            <a:off x="6080396" y="4407408"/>
            <a:ext cx="978408" cy="372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ight Arrow 14"/>
          <p:cNvSpPr/>
          <p:nvPr/>
        </p:nvSpPr>
        <p:spPr>
          <a:xfrm>
            <a:off x="6080396" y="5026265"/>
            <a:ext cx="978408" cy="372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ight Arrow 15"/>
          <p:cNvSpPr/>
          <p:nvPr/>
        </p:nvSpPr>
        <p:spPr>
          <a:xfrm>
            <a:off x="6080396" y="5666504"/>
            <a:ext cx="978408" cy="372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extBox 16"/>
          <p:cNvSpPr txBox="1"/>
          <p:nvPr/>
        </p:nvSpPr>
        <p:spPr>
          <a:xfrm>
            <a:off x="7134466" y="4407408"/>
            <a:ext cx="424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Rejected: no similar lights inside the car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34466" y="4899956"/>
            <a:ext cx="4027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Rejected: UAP’s sharp edges and no </a:t>
            </a:r>
          </a:p>
          <a:p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visible light beam with the rain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34466" y="5675310"/>
            <a:ext cx="403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Need more investigations (see part 2)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4291" y="2561129"/>
            <a:ext cx="2691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Evaluate strangeness</a:t>
            </a:r>
          </a:p>
          <a:p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and consistency</a:t>
            </a:r>
            <a:endParaRPr lang="fr-FR" sz="1800" dirty="0"/>
          </a:p>
        </p:txBody>
      </p:sp>
      <p:sp>
        <p:nvSpPr>
          <p:cNvPr id="21" name="TextBox 20"/>
          <p:cNvSpPr txBox="1"/>
          <p:nvPr/>
        </p:nvSpPr>
        <p:spPr>
          <a:xfrm>
            <a:off x="11205483" y="6236208"/>
            <a:ext cx="257095" cy="364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25825" y="6236208"/>
            <a:ext cx="1823599" cy="364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Antoine COUSYN</a:t>
            </a:r>
          </a:p>
        </p:txBody>
      </p:sp>
    </p:spTree>
    <p:extLst>
      <p:ext uri="{BB962C8B-B14F-4D97-AF65-F5344CB8AC3E}">
        <p14:creationId xmlns:p14="http://schemas.microsoft.com/office/powerpoint/2010/main" val="282591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355FD71-5B7D-3F4B-BE7D-DCFEDF7D3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" y="3969"/>
            <a:ext cx="11874500" cy="68326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2539526-F8F2-D5E7-3B02-8055D42FEA54}"/>
              </a:ext>
            </a:extLst>
          </p:cNvPr>
          <p:cNvSpPr txBox="1"/>
          <p:nvPr/>
        </p:nvSpPr>
        <p:spPr>
          <a:xfrm>
            <a:off x="830735" y="1905002"/>
            <a:ext cx="10217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  <a:cs typeface="Arial" panose="020B0604020202020204" pitchFamily="34" charset="0"/>
              </a:rPr>
              <a:t>Luminous phenomenon origin has been discussed a lot in the frame of the expert committee: planes, helicopters, drones or semaphore/lighthouse illumination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C278020-FE5F-F7B2-8D36-2CE94F9AB707}"/>
              </a:ext>
            </a:extLst>
          </p:cNvPr>
          <p:cNvSpPr txBox="1"/>
          <p:nvPr/>
        </p:nvSpPr>
        <p:spPr>
          <a:xfrm>
            <a:off x="830735" y="3231539"/>
            <a:ext cx="32383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investigator refined the aeronautical hypothesis:</a:t>
            </a:r>
          </a:p>
          <a:p>
            <a:pPr algn="just"/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Planes are eliminated due to the immobility of UAP</a:t>
            </a:r>
          </a:p>
          <a:p>
            <a:pPr marL="285750" indent="-285750" algn="just">
              <a:buFontTx/>
              <a:buChar char="-"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Concerning drone or helicopters, the angular size and number (3) of UAP components are questionable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09245DE-2797-DE3F-304F-7C83A0C1E6FD}"/>
              </a:ext>
            </a:extLst>
          </p:cNvPr>
          <p:cNvSpPr txBox="1"/>
          <p:nvPr/>
        </p:nvSpPr>
        <p:spPr>
          <a:xfrm>
            <a:off x="4763" y="935505"/>
            <a:ext cx="1187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  <a:cs typeface="Arial" panose="020B0604020202020204" pitchFamily="34" charset="0"/>
              </a:rPr>
              <a:t>Hypotheses suggestions and evaluations part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0735" y="2655740"/>
            <a:ext cx="10217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800000000000000" pitchFamily="50" charset="0"/>
                <a:cs typeface="Arial" panose="020B0604020202020204" pitchFamily="34" charset="0"/>
              </a:rPr>
              <a:t>As </a:t>
            </a:r>
            <a:r>
              <a:rPr lang="en-US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800000000000000" pitchFamily="50" charset="0"/>
                <a:cs typeface="Arial" panose="020B0604020202020204" pitchFamily="34" charset="0"/>
              </a:rPr>
              <a:t>the aeronautical hypothesis seemed to be the most plausible, it required further investigation, following two lines of investigation:</a:t>
            </a:r>
            <a:endParaRPr lang="fr-FR" dirty="0">
              <a:solidFill>
                <a:prstClr val="black"/>
              </a:solidFill>
              <a:latin typeface="Montserrat" panose="00000800000000000000" pitchFamily="50" charset="0"/>
            </a:endParaRPr>
          </a:p>
        </p:txBody>
      </p:sp>
      <p:sp>
        <p:nvSpPr>
          <p:cNvPr id="10" name="ZoneTexte 6">
            <a:extLst>
              <a:ext uri="{FF2B5EF4-FFF2-40B4-BE49-F238E27FC236}">
                <a16:creationId xmlns:a16="http://schemas.microsoft.com/office/drawing/2014/main" id="{3C278020-FE5F-F7B2-8D36-2CE94F9AB707}"/>
              </a:ext>
            </a:extLst>
          </p:cNvPr>
          <p:cNvSpPr txBox="1"/>
          <p:nvPr/>
        </p:nvSpPr>
        <p:spPr>
          <a:xfrm>
            <a:off x="7541993" y="3231539"/>
            <a:ext cx="35065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GEIPAN contacted the closest French Air and Navy base (“BAN”)</a:t>
            </a:r>
          </a:p>
          <a:p>
            <a:pPr algn="just"/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 flights involving planes, helicopters or drones parked on the BAN were in progress at the time of the observation</a:t>
            </a:r>
          </a:p>
          <a:p>
            <a:pPr marL="285750" indent="-285750" algn="just">
              <a:buFontTx/>
              <a:buChar char="-"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 “special activity” was going on either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90699" y="3406478"/>
            <a:ext cx="2293102" cy="16275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892871" y="3250769"/>
            <a:ext cx="89800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9525">
                  <a:solidFill>
                    <a:schemeClr val="bg1"/>
                  </a:solidFill>
                  <a:prstDash val="solid"/>
                </a:ln>
                <a:noFill/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205483" y="6236208"/>
            <a:ext cx="257095" cy="364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5825" y="6236208"/>
            <a:ext cx="1823599" cy="364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Antoine COUSYN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C0F272E-5919-6C75-752F-6C4640A1F36A}"/>
              </a:ext>
            </a:extLst>
          </p:cNvPr>
          <p:cNvSpPr txBox="1"/>
          <p:nvPr/>
        </p:nvSpPr>
        <p:spPr>
          <a:xfrm>
            <a:off x="4337269" y="5200827"/>
            <a:ext cx="32047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semaphore/lighthouse</a:t>
            </a:r>
          </a:p>
          <a:p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hypothesis is still under </a:t>
            </a:r>
          </a:p>
          <a:p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investigation</a:t>
            </a:r>
          </a:p>
        </p:txBody>
      </p:sp>
    </p:spTree>
    <p:extLst>
      <p:ext uri="{BB962C8B-B14F-4D97-AF65-F5344CB8AC3E}">
        <p14:creationId xmlns:p14="http://schemas.microsoft.com/office/powerpoint/2010/main" val="36296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2" grpId="0"/>
      <p:bldP spid="2" grpId="0"/>
    </p:bld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3204</TotalTime>
  <Words>1045</Words>
  <Application>Microsoft Office PowerPoint</Application>
  <PresentationFormat>Personnalisé</PresentationFormat>
  <Paragraphs>146</Paragraphs>
  <Slides>11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20" baseType="lpstr">
      <vt:lpstr>Arial</vt:lpstr>
      <vt:lpstr>Arial Black</vt:lpstr>
      <vt:lpstr>Arial Narrow</vt:lpstr>
      <vt:lpstr>Arial Narrow MT Std</vt:lpstr>
      <vt:lpstr>Calibri</vt:lpstr>
      <vt:lpstr>Montserrat</vt:lpstr>
      <vt:lpstr>Optima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Costes Vincent</cp:lastModifiedBy>
  <cp:revision>170</cp:revision>
  <dcterms:created xsi:type="dcterms:W3CDTF">2022-07-05T07:53:19Z</dcterms:created>
  <dcterms:modified xsi:type="dcterms:W3CDTF">2022-11-17T18:09:35Z</dcterms:modified>
</cp:coreProperties>
</file>