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58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55E4D-2157-435F-B063-4F62F7499257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DC8A-3263-40B4-9AA1-BD2B690320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767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79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432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38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061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268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0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26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6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68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27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54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F58F-B876-43E5-BC92-19CB89E6FCF2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1A19E-0E42-4627-9336-C973F631CF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0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68" y="1412776"/>
            <a:ext cx="7827858" cy="4847481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1169836" y="-500700"/>
            <a:ext cx="6217033" cy="5801907"/>
          </a:xfrm>
          <a:prstGeom prst="ellipse">
            <a:avLst/>
          </a:prstGeom>
          <a:noFill/>
          <a:ln w="31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orme libre 20"/>
          <p:cNvSpPr/>
          <p:nvPr/>
        </p:nvSpPr>
        <p:spPr>
          <a:xfrm rot="19732352">
            <a:off x="2756799" y="2410036"/>
            <a:ext cx="1894362" cy="1283095"/>
          </a:xfrm>
          <a:custGeom>
            <a:avLst/>
            <a:gdLst>
              <a:gd name="connsiteX0" fmla="*/ 1939895 w 1939895"/>
              <a:gd name="connsiteY0" fmla="*/ 0 h 1572426"/>
              <a:gd name="connsiteX1" fmla="*/ 0 w 1939895"/>
              <a:gd name="connsiteY1" fmla="*/ 376015 h 1572426"/>
              <a:gd name="connsiteX2" fmla="*/ 940037 w 1939895"/>
              <a:gd name="connsiteY2" fmla="*/ 1572426 h 1572426"/>
              <a:gd name="connsiteX3" fmla="*/ 1939895 w 1939895"/>
              <a:gd name="connsiteY3" fmla="*/ 0 h 1572426"/>
              <a:gd name="connsiteX0" fmla="*/ 1939895 w 1939895"/>
              <a:gd name="connsiteY0" fmla="*/ 0 h 837488"/>
              <a:gd name="connsiteX1" fmla="*/ 0 w 1939895"/>
              <a:gd name="connsiteY1" fmla="*/ 376015 h 837488"/>
              <a:gd name="connsiteX2" fmla="*/ 188007 w 1939895"/>
              <a:gd name="connsiteY2" fmla="*/ 837488 h 837488"/>
              <a:gd name="connsiteX3" fmla="*/ 1939895 w 1939895"/>
              <a:gd name="connsiteY3" fmla="*/ 0 h 837488"/>
              <a:gd name="connsiteX0" fmla="*/ 1897166 w 1897166"/>
              <a:gd name="connsiteY0" fmla="*/ 512747 h 1350235"/>
              <a:gd name="connsiteX1" fmla="*/ 0 w 1897166"/>
              <a:gd name="connsiteY1" fmla="*/ 0 h 1350235"/>
              <a:gd name="connsiteX2" fmla="*/ 145278 w 1897166"/>
              <a:gd name="connsiteY2" fmla="*/ 1350235 h 1350235"/>
              <a:gd name="connsiteX3" fmla="*/ 1897166 w 1897166"/>
              <a:gd name="connsiteY3" fmla="*/ 512747 h 1350235"/>
              <a:gd name="connsiteX0" fmla="*/ 1897166 w 1897166"/>
              <a:gd name="connsiteY0" fmla="*/ 512747 h 1264778"/>
              <a:gd name="connsiteX1" fmla="*/ 0 w 1897166"/>
              <a:gd name="connsiteY1" fmla="*/ 0 h 1264778"/>
              <a:gd name="connsiteX2" fmla="*/ 111094 w 1897166"/>
              <a:gd name="connsiteY2" fmla="*/ 1264778 h 1264778"/>
              <a:gd name="connsiteX3" fmla="*/ 1897166 w 1897166"/>
              <a:gd name="connsiteY3" fmla="*/ 512747 h 1264778"/>
              <a:gd name="connsiteX0" fmla="*/ 1855933 w 1855933"/>
              <a:gd name="connsiteY0" fmla="*/ 380134 h 1264778"/>
              <a:gd name="connsiteX1" fmla="*/ 0 w 1855933"/>
              <a:gd name="connsiteY1" fmla="*/ 0 h 1264778"/>
              <a:gd name="connsiteX2" fmla="*/ 111094 w 1855933"/>
              <a:gd name="connsiteY2" fmla="*/ 1264778 h 1264778"/>
              <a:gd name="connsiteX3" fmla="*/ 1855933 w 1855933"/>
              <a:gd name="connsiteY3" fmla="*/ 380134 h 1264778"/>
              <a:gd name="connsiteX0" fmla="*/ 1855933 w 1855933"/>
              <a:gd name="connsiteY0" fmla="*/ 380134 h 1257229"/>
              <a:gd name="connsiteX1" fmla="*/ 0 w 1855933"/>
              <a:gd name="connsiteY1" fmla="*/ 0 h 1257229"/>
              <a:gd name="connsiteX2" fmla="*/ 292036 w 1855933"/>
              <a:gd name="connsiteY2" fmla="*/ 1257229 h 1257229"/>
              <a:gd name="connsiteX3" fmla="*/ 1855933 w 1855933"/>
              <a:gd name="connsiteY3" fmla="*/ 380134 h 1257229"/>
              <a:gd name="connsiteX0" fmla="*/ 1855933 w 1855933"/>
              <a:gd name="connsiteY0" fmla="*/ 380134 h 1483889"/>
              <a:gd name="connsiteX1" fmla="*/ 0 w 1855933"/>
              <a:gd name="connsiteY1" fmla="*/ 0 h 1483889"/>
              <a:gd name="connsiteX2" fmla="*/ 467953 w 1855933"/>
              <a:gd name="connsiteY2" fmla="*/ 1483889 h 1483889"/>
              <a:gd name="connsiteX3" fmla="*/ 1855933 w 1855933"/>
              <a:gd name="connsiteY3" fmla="*/ 380134 h 1483889"/>
              <a:gd name="connsiteX0" fmla="*/ 1855933 w 1855933"/>
              <a:gd name="connsiteY0" fmla="*/ 380134 h 1131168"/>
              <a:gd name="connsiteX1" fmla="*/ 0 w 1855933"/>
              <a:gd name="connsiteY1" fmla="*/ 0 h 1131168"/>
              <a:gd name="connsiteX2" fmla="*/ 197655 w 1855933"/>
              <a:gd name="connsiteY2" fmla="*/ 1131168 h 1131168"/>
              <a:gd name="connsiteX3" fmla="*/ 1855933 w 1855933"/>
              <a:gd name="connsiteY3" fmla="*/ 380134 h 1131168"/>
              <a:gd name="connsiteX0" fmla="*/ 1855933 w 1855933"/>
              <a:gd name="connsiteY0" fmla="*/ 380134 h 1171747"/>
              <a:gd name="connsiteX1" fmla="*/ 0 w 1855933"/>
              <a:gd name="connsiteY1" fmla="*/ 0 h 1171747"/>
              <a:gd name="connsiteX2" fmla="*/ 197655 w 1855933"/>
              <a:gd name="connsiteY2" fmla="*/ 1131168 h 1171747"/>
              <a:gd name="connsiteX3" fmla="*/ 251491 w 1855933"/>
              <a:gd name="connsiteY3" fmla="*/ 1170682 h 1171747"/>
              <a:gd name="connsiteX4" fmla="*/ 1855933 w 1855933"/>
              <a:gd name="connsiteY4" fmla="*/ 380134 h 1171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5933" h="1171747">
                <a:moveTo>
                  <a:pt x="1855933" y="380134"/>
                </a:moveTo>
                <a:lnTo>
                  <a:pt x="0" y="0"/>
                </a:lnTo>
                <a:lnTo>
                  <a:pt x="197655" y="1131168"/>
                </a:lnTo>
                <a:cubicBezTo>
                  <a:pt x="207534" y="1121565"/>
                  <a:pt x="241612" y="1180285"/>
                  <a:pt x="251491" y="1170682"/>
                </a:cubicBezTo>
                <a:lnTo>
                  <a:pt x="1855933" y="380134"/>
                </a:lnTo>
                <a:close/>
              </a:path>
            </a:pathLst>
          </a:custGeom>
          <a:noFill/>
          <a:ln w="31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3176537" y="3242375"/>
            <a:ext cx="216024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orme libre 26"/>
          <p:cNvSpPr/>
          <p:nvPr/>
        </p:nvSpPr>
        <p:spPr>
          <a:xfrm rot="17984901">
            <a:off x="2746886" y="2346938"/>
            <a:ext cx="1672183" cy="1062747"/>
          </a:xfrm>
          <a:custGeom>
            <a:avLst/>
            <a:gdLst>
              <a:gd name="connsiteX0" fmla="*/ 1939895 w 1939895"/>
              <a:gd name="connsiteY0" fmla="*/ 0 h 1572426"/>
              <a:gd name="connsiteX1" fmla="*/ 0 w 1939895"/>
              <a:gd name="connsiteY1" fmla="*/ 376015 h 1572426"/>
              <a:gd name="connsiteX2" fmla="*/ 940037 w 1939895"/>
              <a:gd name="connsiteY2" fmla="*/ 1572426 h 1572426"/>
              <a:gd name="connsiteX3" fmla="*/ 1939895 w 1939895"/>
              <a:gd name="connsiteY3" fmla="*/ 0 h 1572426"/>
              <a:gd name="connsiteX0" fmla="*/ 1939895 w 1939895"/>
              <a:gd name="connsiteY0" fmla="*/ 0 h 837488"/>
              <a:gd name="connsiteX1" fmla="*/ 0 w 1939895"/>
              <a:gd name="connsiteY1" fmla="*/ 376015 h 837488"/>
              <a:gd name="connsiteX2" fmla="*/ 188007 w 1939895"/>
              <a:gd name="connsiteY2" fmla="*/ 837488 h 837488"/>
              <a:gd name="connsiteX3" fmla="*/ 1939895 w 1939895"/>
              <a:gd name="connsiteY3" fmla="*/ 0 h 837488"/>
              <a:gd name="connsiteX0" fmla="*/ 1897166 w 1897166"/>
              <a:gd name="connsiteY0" fmla="*/ 512747 h 1350235"/>
              <a:gd name="connsiteX1" fmla="*/ 0 w 1897166"/>
              <a:gd name="connsiteY1" fmla="*/ 0 h 1350235"/>
              <a:gd name="connsiteX2" fmla="*/ 145278 w 1897166"/>
              <a:gd name="connsiteY2" fmla="*/ 1350235 h 1350235"/>
              <a:gd name="connsiteX3" fmla="*/ 1897166 w 1897166"/>
              <a:gd name="connsiteY3" fmla="*/ 512747 h 1350235"/>
              <a:gd name="connsiteX0" fmla="*/ 1897166 w 1897166"/>
              <a:gd name="connsiteY0" fmla="*/ 512747 h 1264778"/>
              <a:gd name="connsiteX1" fmla="*/ 0 w 1897166"/>
              <a:gd name="connsiteY1" fmla="*/ 0 h 1264778"/>
              <a:gd name="connsiteX2" fmla="*/ 111094 w 1897166"/>
              <a:gd name="connsiteY2" fmla="*/ 1264778 h 1264778"/>
              <a:gd name="connsiteX3" fmla="*/ 1897166 w 1897166"/>
              <a:gd name="connsiteY3" fmla="*/ 512747 h 1264778"/>
              <a:gd name="connsiteX0" fmla="*/ 1891181 w 1891181"/>
              <a:gd name="connsiteY0" fmla="*/ 643767 h 1395798"/>
              <a:gd name="connsiteX1" fmla="*/ 0 w 1891181"/>
              <a:gd name="connsiteY1" fmla="*/ 0 h 1395798"/>
              <a:gd name="connsiteX2" fmla="*/ 105109 w 1891181"/>
              <a:gd name="connsiteY2" fmla="*/ 1395798 h 1395798"/>
              <a:gd name="connsiteX3" fmla="*/ 1891181 w 1891181"/>
              <a:gd name="connsiteY3" fmla="*/ 643767 h 1395798"/>
              <a:gd name="connsiteX0" fmla="*/ 1891181 w 1891181"/>
              <a:gd name="connsiteY0" fmla="*/ 643767 h 1251059"/>
              <a:gd name="connsiteX1" fmla="*/ 0 w 1891181"/>
              <a:gd name="connsiteY1" fmla="*/ 0 h 1251059"/>
              <a:gd name="connsiteX2" fmla="*/ 36768 w 1891181"/>
              <a:gd name="connsiteY2" fmla="*/ 1251059 h 1251059"/>
              <a:gd name="connsiteX3" fmla="*/ 1891181 w 1891181"/>
              <a:gd name="connsiteY3" fmla="*/ 643767 h 1251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1181" h="1251059">
                <a:moveTo>
                  <a:pt x="1891181" y="643767"/>
                </a:moveTo>
                <a:lnTo>
                  <a:pt x="0" y="0"/>
                </a:lnTo>
                <a:lnTo>
                  <a:pt x="36768" y="1251059"/>
                </a:lnTo>
                <a:lnTo>
                  <a:pt x="1891181" y="643767"/>
                </a:lnTo>
                <a:close/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3672750" y="3127760"/>
            <a:ext cx="0" cy="229231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3995938" y="4365104"/>
            <a:ext cx="2160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orme libre 33"/>
          <p:cNvSpPr/>
          <p:nvPr/>
        </p:nvSpPr>
        <p:spPr>
          <a:xfrm rot="17826348">
            <a:off x="2729478" y="4081920"/>
            <a:ext cx="1768543" cy="1218143"/>
          </a:xfrm>
          <a:custGeom>
            <a:avLst/>
            <a:gdLst>
              <a:gd name="connsiteX0" fmla="*/ 1939895 w 1939895"/>
              <a:gd name="connsiteY0" fmla="*/ 0 h 1572426"/>
              <a:gd name="connsiteX1" fmla="*/ 0 w 1939895"/>
              <a:gd name="connsiteY1" fmla="*/ 376015 h 1572426"/>
              <a:gd name="connsiteX2" fmla="*/ 940037 w 1939895"/>
              <a:gd name="connsiteY2" fmla="*/ 1572426 h 1572426"/>
              <a:gd name="connsiteX3" fmla="*/ 1939895 w 1939895"/>
              <a:gd name="connsiteY3" fmla="*/ 0 h 1572426"/>
              <a:gd name="connsiteX0" fmla="*/ 1939895 w 1939895"/>
              <a:gd name="connsiteY0" fmla="*/ 0 h 837488"/>
              <a:gd name="connsiteX1" fmla="*/ 0 w 1939895"/>
              <a:gd name="connsiteY1" fmla="*/ 376015 h 837488"/>
              <a:gd name="connsiteX2" fmla="*/ 188007 w 1939895"/>
              <a:gd name="connsiteY2" fmla="*/ 837488 h 837488"/>
              <a:gd name="connsiteX3" fmla="*/ 1939895 w 1939895"/>
              <a:gd name="connsiteY3" fmla="*/ 0 h 837488"/>
              <a:gd name="connsiteX0" fmla="*/ 1897166 w 1897166"/>
              <a:gd name="connsiteY0" fmla="*/ 512747 h 1350235"/>
              <a:gd name="connsiteX1" fmla="*/ 0 w 1897166"/>
              <a:gd name="connsiteY1" fmla="*/ 0 h 1350235"/>
              <a:gd name="connsiteX2" fmla="*/ 145278 w 1897166"/>
              <a:gd name="connsiteY2" fmla="*/ 1350235 h 1350235"/>
              <a:gd name="connsiteX3" fmla="*/ 1897166 w 1897166"/>
              <a:gd name="connsiteY3" fmla="*/ 512747 h 1350235"/>
              <a:gd name="connsiteX0" fmla="*/ 1897166 w 1897166"/>
              <a:gd name="connsiteY0" fmla="*/ 512747 h 1264778"/>
              <a:gd name="connsiteX1" fmla="*/ 0 w 1897166"/>
              <a:gd name="connsiteY1" fmla="*/ 0 h 1264778"/>
              <a:gd name="connsiteX2" fmla="*/ 111094 w 1897166"/>
              <a:gd name="connsiteY2" fmla="*/ 1264778 h 1264778"/>
              <a:gd name="connsiteX3" fmla="*/ 1897166 w 1897166"/>
              <a:gd name="connsiteY3" fmla="*/ 512747 h 1264778"/>
              <a:gd name="connsiteX0" fmla="*/ 1853425 w 1853425"/>
              <a:gd name="connsiteY0" fmla="*/ 525556 h 1264778"/>
              <a:gd name="connsiteX1" fmla="*/ 0 w 1853425"/>
              <a:gd name="connsiteY1" fmla="*/ 0 h 1264778"/>
              <a:gd name="connsiteX2" fmla="*/ 111094 w 1853425"/>
              <a:gd name="connsiteY2" fmla="*/ 1264778 h 1264778"/>
              <a:gd name="connsiteX3" fmla="*/ 1853425 w 1853425"/>
              <a:gd name="connsiteY3" fmla="*/ 525556 h 1264778"/>
              <a:gd name="connsiteX0" fmla="*/ 1845000 w 1845000"/>
              <a:gd name="connsiteY0" fmla="*/ 576241 h 1315463"/>
              <a:gd name="connsiteX1" fmla="*/ 0 w 1845000"/>
              <a:gd name="connsiteY1" fmla="*/ 0 h 1315463"/>
              <a:gd name="connsiteX2" fmla="*/ 102669 w 1845000"/>
              <a:gd name="connsiteY2" fmla="*/ 1315463 h 1315463"/>
              <a:gd name="connsiteX3" fmla="*/ 1845000 w 1845000"/>
              <a:gd name="connsiteY3" fmla="*/ 576241 h 131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5000" h="1315463">
                <a:moveTo>
                  <a:pt x="1845000" y="576241"/>
                </a:moveTo>
                <a:lnTo>
                  <a:pt x="0" y="0"/>
                </a:lnTo>
                <a:lnTo>
                  <a:pt x="102669" y="1315463"/>
                </a:lnTo>
                <a:lnTo>
                  <a:pt x="1845000" y="576241"/>
                </a:lnTo>
                <a:close/>
              </a:path>
            </a:pathLst>
          </a:cu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125725" y="58624"/>
            <a:ext cx="684008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fr-FR" sz="1000" dirty="0" err="1" smtClean="0"/>
              <a:t>Aureil</a:t>
            </a:r>
            <a:r>
              <a:rPr lang="fr-FR" sz="1000" dirty="0" smtClean="0"/>
              <a:t> voit la chute </a:t>
            </a:r>
            <a:r>
              <a:rPr lang="fr-FR" sz="1000" dirty="0"/>
              <a:t> </a:t>
            </a:r>
            <a:r>
              <a:rPr lang="fr-FR" sz="1000" dirty="0" smtClean="0"/>
              <a:t>sur fond de constellation du verseau ( 15 à 0°). A l’horizon, l’objet étant encore lumineux, son altitude est </a:t>
            </a:r>
            <a:r>
              <a:rPr lang="fr-FR" sz="1000" dirty="0"/>
              <a:t>d</a:t>
            </a:r>
            <a:r>
              <a:rPr lang="fr-FR" sz="1000" dirty="0" smtClean="0"/>
              <a:t>onc au moins supérieure à 25 Km. Il est situé  à une distance au moins supérieure  à 550 km si son horizon est à 0°,  &gt; 230Km si horizon à 5° (cas de masquage relief ?). Si l’altitude en fin d’observation est plus grande, ces distances sont elle-même plus grandes. En début d’observation , l’altitude est plus  haute , avec une élévation non nulle et une distance à l’objet  au final  plus petite (ex: 300 Km pour 10° et altitude 60km)</a:t>
            </a:r>
          </a:p>
          <a:p>
            <a:r>
              <a:rPr lang="fr-FR" sz="1000" dirty="0" smtClean="0"/>
              <a:t>Noter que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indique  21H alors que les 3 autres observations sont plus proches de 22h</a:t>
            </a:r>
            <a:endParaRPr lang="fr-FR" sz="1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94942" y="1304881"/>
            <a:ext cx="2871921" cy="86177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Le-</a:t>
            </a:r>
            <a:r>
              <a:rPr lang="fr-FR" sz="1000" dirty="0" err="1" smtClean="0"/>
              <a:t>Vigean</a:t>
            </a:r>
            <a:r>
              <a:rPr lang="fr-FR" sz="1000" dirty="0" smtClean="0"/>
              <a:t> voit la chute sans préciser l’élévation.  Les  points d’observation et les </a:t>
            </a:r>
            <a:r>
              <a:rPr lang="fr-FR" sz="1000" dirty="0"/>
              <a:t> </a:t>
            </a:r>
            <a:r>
              <a:rPr lang="fr-FR" sz="1000" dirty="0" smtClean="0"/>
              <a:t>tranches  d’azimut sont  proches  de celles de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et créent de grands recouvrements même au-delà même au-delà de 500  km.</a:t>
            </a:r>
            <a:endParaRPr lang="fr-FR" sz="1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076056" y="1430757"/>
            <a:ext cx="2448272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Roquelaure (Gers) </a:t>
            </a:r>
            <a:r>
              <a:rPr lang="fr-FR" sz="1000" dirty="0" smtClean="0"/>
              <a:t>ne </a:t>
            </a:r>
            <a:r>
              <a:rPr lang="fr-FR" sz="1000" dirty="0" smtClean="0"/>
              <a:t>donne pas d’</a:t>
            </a:r>
            <a:r>
              <a:rPr lang="fr-FR" sz="1000" dirty="0" err="1" smtClean="0"/>
              <a:t>elevation</a:t>
            </a:r>
            <a:r>
              <a:rPr lang="fr-FR" sz="1000" dirty="0" smtClean="0"/>
              <a:t>, donc peut se trouver n’importe où dans un cercle  au moins supérieur  à 500 km et  dans le  cône sud </a:t>
            </a:r>
            <a:r>
              <a:rPr lang="fr-FR" sz="1000" dirty="0" err="1"/>
              <a:t>S</a:t>
            </a:r>
            <a:r>
              <a:rPr lang="fr-FR" sz="1000" dirty="0" err="1" smtClean="0"/>
              <a:t>ud</a:t>
            </a:r>
            <a:r>
              <a:rPr lang="fr-FR" sz="1000" dirty="0" smtClean="0"/>
              <a:t> ouest. Est compatible de  Le </a:t>
            </a:r>
            <a:r>
              <a:rPr lang="fr-FR" sz="1000" dirty="0" err="1" smtClean="0"/>
              <a:t>Vigean</a:t>
            </a:r>
            <a:r>
              <a:rPr lang="fr-FR" sz="1000" dirty="0" smtClean="0"/>
              <a:t>, et plus marginalement de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 avec l’hypothèse d’une distance  d’au moins 500 Km  d’</a:t>
            </a:r>
            <a:r>
              <a:rPr lang="fr-FR" sz="1000" dirty="0" err="1" smtClean="0"/>
              <a:t>Aureil</a:t>
            </a:r>
            <a:r>
              <a:rPr lang="fr-FR" sz="1000" dirty="0" smtClean="0"/>
              <a:t>  (horizon 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bas proche de 0 et/ou une altitude  objet &gt;&gt; 20 Km). Gers a probablement continué à voir l’objet quand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ne le voyait plus </a:t>
            </a:r>
            <a:r>
              <a:rPr lang="fr-FR" sz="1000" dirty="0"/>
              <a:t> </a:t>
            </a:r>
            <a:r>
              <a:rPr lang="fr-FR" sz="1000" dirty="0" smtClean="0"/>
              <a:t>(donc fin de visibilité 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avec  altitude &gt;&gt; 20 km), ce qui pourrait expliquer la différence de couleur </a:t>
            </a:r>
            <a:endParaRPr lang="fr-FR" sz="1000" dirty="0"/>
          </a:p>
        </p:txBody>
      </p:sp>
      <p:sp>
        <p:nvSpPr>
          <p:cNvPr id="38" name="ZoneTexte 37"/>
          <p:cNvSpPr txBox="1"/>
          <p:nvPr/>
        </p:nvSpPr>
        <p:spPr>
          <a:xfrm>
            <a:off x="5124747" y="3582568"/>
            <a:ext cx="3155510" cy="101566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Labarthe indique une élévation 100m ??  A priori plutôt faible  sans être nulle., disons entre 10 ° et 20°, pas d’indication d’azimut. Peut se trouver n’importe où dans un couronne mini  70 Km (  Alt 25 Km , EL 20°) ) à maxi 300km  ( Alt 60 km El 10°). Peut donc être compatible de Le-</a:t>
            </a:r>
            <a:r>
              <a:rPr lang="fr-FR" sz="1000" dirty="0" err="1" smtClean="0"/>
              <a:t>Vigean</a:t>
            </a:r>
            <a:r>
              <a:rPr lang="fr-FR" sz="1000" dirty="0" smtClean="0"/>
              <a:t> , de Gers et d’</a:t>
            </a:r>
            <a:r>
              <a:rPr lang="fr-FR" sz="1000" dirty="0" err="1" smtClean="0"/>
              <a:t>Aureil</a:t>
            </a:r>
            <a:r>
              <a:rPr lang="fr-FR" sz="1000" dirty="0" smtClean="0"/>
              <a:t>,.</a:t>
            </a:r>
            <a:endParaRPr lang="fr-FR" sz="10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064424" y="81045"/>
            <a:ext cx="1914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err="1" smtClean="0"/>
              <a:t>Teta</a:t>
            </a:r>
            <a:r>
              <a:rPr lang="fr-FR" sz="800" dirty="0"/>
              <a:t> </a:t>
            </a:r>
            <a:r>
              <a:rPr lang="fr-FR" sz="800" dirty="0" smtClean="0"/>
              <a:t>= </a:t>
            </a:r>
            <a:r>
              <a:rPr lang="fr-FR" sz="800" dirty="0" err="1" smtClean="0"/>
              <a:t>ecart</a:t>
            </a:r>
            <a:r>
              <a:rPr lang="fr-FR" sz="800" dirty="0" smtClean="0"/>
              <a:t> angulaire géocentrique</a:t>
            </a:r>
          </a:p>
          <a:p>
            <a:r>
              <a:rPr lang="fr-FR" sz="800" dirty="0" smtClean="0"/>
              <a:t>Teta</a:t>
            </a:r>
            <a:r>
              <a:rPr lang="fr-FR" sz="800" baseline="30000" dirty="0" smtClean="0"/>
              <a:t>2</a:t>
            </a:r>
            <a:r>
              <a:rPr lang="fr-FR" sz="800" dirty="0" smtClean="0"/>
              <a:t> ~ 2H/R  pour  observation horizon</a:t>
            </a:r>
          </a:p>
          <a:p>
            <a:r>
              <a:rPr lang="fr-FR" sz="800" dirty="0" err="1" smtClean="0"/>
              <a:t>Teta</a:t>
            </a:r>
            <a:r>
              <a:rPr lang="fr-FR" sz="800" dirty="0" smtClean="0"/>
              <a:t> ~ - Tan( El)+Racine( Tan(El) 2 + 2H/R)</a:t>
            </a:r>
          </a:p>
          <a:p>
            <a:r>
              <a:rPr lang="fr-FR" sz="800" dirty="0"/>
              <a:t> </a:t>
            </a:r>
            <a:r>
              <a:rPr lang="fr-FR" sz="800" dirty="0" smtClean="0"/>
              <a:t>            pour observation à </a:t>
            </a:r>
            <a:r>
              <a:rPr lang="fr-FR" sz="800" dirty="0" err="1" smtClean="0"/>
              <a:t>elevation</a:t>
            </a:r>
            <a:r>
              <a:rPr lang="fr-FR" sz="800" dirty="0" smtClean="0"/>
              <a:t> El </a:t>
            </a:r>
          </a:p>
          <a:p>
            <a:r>
              <a:rPr lang="fr-FR" sz="800" dirty="0" smtClean="0"/>
              <a:t>avec  H altitude objet et R rayon terre</a:t>
            </a:r>
            <a:endParaRPr lang="fr-FR" sz="800" dirty="0"/>
          </a:p>
        </p:txBody>
      </p:sp>
      <p:graphicFrame>
        <p:nvGraphicFramePr>
          <p:cNvPr id="44" name="Obje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445443"/>
              </p:ext>
            </p:extLst>
          </p:nvPr>
        </p:nvGraphicFramePr>
        <p:xfrm>
          <a:off x="6987758" y="788931"/>
          <a:ext cx="20240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Feuille de calcul" r:id="rId5" imgW="2714566" imgH="771660" progId="Excel.Sheet.12">
                  <p:embed/>
                </p:oleObj>
              </mc:Choice>
              <mc:Fallback>
                <p:oleObj name="Feuille de calcul" r:id="rId5" imgW="2714566" imgH="7716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7758" y="788931"/>
                        <a:ext cx="2024062" cy="57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ZoneTexte 45"/>
          <p:cNvSpPr txBox="1"/>
          <p:nvPr/>
        </p:nvSpPr>
        <p:spPr>
          <a:xfrm>
            <a:off x="4425996" y="4690991"/>
            <a:ext cx="2448272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Compatibilité des caps: 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et  Labarthe voient un cap Est ouest , alors que </a:t>
            </a:r>
            <a:r>
              <a:rPr lang="fr-FR" sz="1000" dirty="0" err="1" smtClean="0"/>
              <a:t>Vigean</a:t>
            </a:r>
            <a:r>
              <a:rPr lang="fr-FR" sz="1000" dirty="0" smtClean="0"/>
              <a:t> voit un cap  Nord sud . L’observation d’</a:t>
            </a:r>
            <a:r>
              <a:rPr lang="fr-FR" sz="1000" dirty="0" err="1" smtClean="0"/>
              <a:t>Aureil</a:t>
            </a:r>
            <a:r>
              <a:rPr lang="fr-FR" sz="1000" dirty="0" smtClean="0"/>
              <a:t> parait fiable ( observation  sur fond de constellation Verseau traversée d’est  ouest ). Celle de cap Nord  Sud de </a:t>
            </a:r>
            <a:r>
              <a:rPr lang="fr-FR" sz="1000" dirty="0" err="1" smtClean="0"/>
              <a:t>Vigean</a:t>
            </a:r>
            <a:r>
              <a:rPr lang="fr-FR" sz="1000" dirty="0" smtClean="0"/>
              <a:t> n’est pas cohérente avec </a:t>
            </a:r>
            <a:r>
              <a:rPr lang="fr-FR" sz="1000" dirty="0" err="1" smtClean="0"/>
              <a:t>Aureil</a:t>
            </a:r>
            <a:r>
              <a:rPr lang="fr-FR" sz="1000" dirty="0" smtClean="0"/>
              <a:t>  vu la proximité des deux lieux au regard de la grande distance  à  l’objet  de plusieurs  centaines de km.</a:t>
            </a:r>
            <a:endParaRPr lang="fr-FR" sz="1000" dirty="0"/>
          </a:p>
        </p:txBody>
      </p:sp>
      <p:cxnSp>
        <p:nvCxnSpPr>
          <p:cNvPr id="48" name="Connecteur droit 47"/>
          <p:cNvCxnSpPr>
            <a:stCxn id="21" idx="0"/>
          </p:cNvCxnSpPr>
          <p:nvPr/>
        </p:nvCxnSpPr>
        <p:spPr>
          <a:xfrm flipH="1">
            <a:off x="2195445" y="2369091"/>
            <a:ext cx="2202878" cy="36227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H="1">
            <a:off x="1907704" y="3836516"/>
            <a:ext cx="2088234" cy="21127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94942" y="3780331"/>
            <a:ext cx="122413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Début de la zone de recouvrement</a:t>
            </a:r>
            <a:endParaRPr lang="fr-FR" sz="1000" dirty="0"/>
          </a:p>
        </p:txBody>
      </p:sp>
      <p:cxnSp>
        <p:nvCxnSpPr>
          <p:cNvPr id="61" name="Connecteur droit avec flèche 60"/>
          <p:cNvCxnSpPr/>
          <p:nvPr/>
        </p:nvCxnSpPr>
        <p:spPr>
          <a:xfrm>
            <a:off x="1285624" y="4124874"/>
            <a:ext cx="948666" cy="16928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-80915" y="2927705"/>
            <a:ext cx="1224136" cy="400110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Cercle à 500 km d’</a:t>
            </a:r>
            <a:r>
              <a:rPr lang="fr-FR" sz="1000" dirty="0" err="1" smtClean="0"/>
              <a:t>Aureil</a:t>
            </a:r>
            <a:endParaRPr lang="fr-FR" sz="1000" dirty="0"/>
          </a:p>
        </p:txBody>
      </p:sp>
      <p:cxnSp>
        <p:nvCxnSpPr>
          <p:cNvPr id="65" name="Connecteur droit avec flèche 64"/>
          <p:cNvCxnSpPr/>
          <p:nvPr/>
        </p:nvCxnSpPr>
        <p:spPr>
          <a:xfrm>
            <a:off x="1169836" y="3127760"/>
            <a:ext cx="134587" cy="71259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6400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454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Thème Office</vt:lpstr>
      <vt:lpstr>Feuille de calcul</vt:lpstr>
      <vt:lpstr>Présentation PowerPoint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Aguttes Jean-Paul</dc:creator>
  <cp:lastModifiedBy>desvignesmp</cp:lastModifiedBy>
  <cp:revision>44</cp:revision>
  <dcterms:created xsi:type="dcterms:W3CDTF">2015-11-25T15:58:26Z</dcterms:created>
  <dcterms:modified xsi:type="dcterms:W3CDTF">2015-12-04T15:18:21Z</dcterms:modified>
</cp:coreProperties>
</file>